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3"/>
  </p:sldMasterIdLst>
  <p:notesMasterIdLst>
    <p:notesMasterId r:id="rId29"/>
  </p:notesMasterIdLst>
  <p:handoutMasterIdLst>
    <p:handoutMasterId r:id="rId30"/>
  </p:handoutMasterIdLst>
  <p:sldIdLst>
    <p:sldId id="402" r:id="rId14"/>
    <p:sldId id="443" r:id="rId15"/>
    <p:sldId id="366" r:id="rId16"/>
    <p:sldId id="404" r:id="rId17"/>
    <p:sldId id="442" r:id="rId18"/>
    <p:sldId id="371" r:id="rId19"/>
    <p:sldId id="400" r:id="rId20"/>
    <p:sldId id="445" r:id="rId21"/>
    <p:sldId id="446" r:id="rId22"/>
    <p:sldId id="457" r:id="rId23"/>
    <p:sldId id="294" r:id="rId24"/>
    <p:sldId id="295" r:id="rId25"/>
    <p:sldId id="312" r:id="rId26"/>
    <p:sldId id="418" r:id="rId27"/>
    <p:sldId id="399"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sen, Alan (FHWA)" initials="HA(" lastIdx="1" clrIdx="0">
    <p:extLst>
      <p:ext uri="{19B8F6BF-5375-455C-9EA6-DF929625EA0E}">
        <p15:presenceInfo xmlns:p15="http://schemas.microsoft.com/office/powerpoint/2012/main" userId="S::Alan.Hansen@ad.dot.gov::61ff53e3-7950-4f3a-aa4c-e869905291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257"/>
    <a:srgbClr val="002060"/>
    <a:srgbClr val="1616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4" autoAdjust="0"/>
    <p:restoredTop sz="72387" autoAdjust="0"/>
  </p:normalViewPr>
  <p:slideViewPr>
    <p:cSldViewPr showGuides="1">
      <p:cViewPr varScale="1">
        <p:scale>
          <a:sx n="46" d="100"/>
          <a:sy n="46" d="100"/>
        </p:scale>
        <p:origin x="852" y="24"/>
      </p:cViewPr>
      <p:guideLst>
        <p:guide orient="horz" pos="2160"/>
        <p:guide pos="96"/>
      </p:guideLst>
    </p:cSldViewPr>
  </p:slideViewPr>
  <p:notesTextViewPr>
    <p:cViewPr>
      <p:scale>
        <a:sx n="200" d="100"/>
        <a:sy n="2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Master" Target="slideMasters/slideMaster1.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34535-8F75-4DBE-96BA-C584967F046E}"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E57049F4-375D-4459-8B31-0738EAAF3036}">
      <dgm:prSet phldrT="[Text]"/>
      <dgm:spPr/>
      <dgm:t>
        <a:bodyPr/>
        <a:lstStyle/>
        <a:p>
          <a:r>
            <a:rPr lang="en-US" b="1" dirty="0">
              <a:latin typeface="Times New Roman" panose="02020603050405020304" pitchFamily="18" charset="0"/>
              <a:cs typeface="Times New Roman" panose="02020603050405020304" pitchFamily="18" charset="0"/>
            </a:rPr>
            <a:t>Technical</a:t>
          </a:r>
          <a:r>
            <a:rPr lang="en-US" b="1" dirty="0"/>
            <a:t> </a:t>
          </a:r>
          <a:r>
            <a:rPr lang="en-US" b="1" dirty="0">
              <a:latin typeface="Times New Roman" panose="02020603050405020304" pitchFamily="18" charset="0"/>
              <a:cs typeface="Times New Roman" panose="02020603050405020304" pitchFamily="18" charset="0"/>
            </a:rPr>
            <a:t>Assistance</a:t>
          </a:r>
        </a:p>
      </dgm:t>
    </dgm:pt>
    <dgm:pt modelId="{111FBD0A-51FA-4701-85FA-504B8EC64290}" type="parTrans" cxnId="{B661F1D5-C39D-434F-969D-D48728A321B3}">
      <dgm:prSet/>
      <dgm:spPr/>
      <dgm:t>
        <a:bodyPr/>
        <a:lstStyle/>
        <a:p>
          <a:endParaRPr lang="en-US"/>
        </a:p>
      </dgm:t>
    </dgm:pt>
    <dgm:pt modelId="{42F6BB39-CB4E-4DE8-8551-B85F956C9607}" type="sibTrans" cxnId="{B661F1D5-C39D-434F-969D-D48728A321B3}">
      <dgm:prSet/>
      <dgm:spPr/>
      <dgm:t>
        <a:bodyPr/>
        <a:lstStyle/>
        <a:p>
          <a:endParaRPr lang="en-US"/>
        </a:p>
      </dgm:t>
    </dgm:pt>
    <dgm:pt modelId="{6393E11F-6B92-40C9-A68E-041AFB73FA6F}">
      <dgm:prSet phldrT="[Text]"/>
      <dgm:spPr/>
      <dgm:t>
        <a:bodyPr/>
        <a:lstStyle/>
        <a:p>
          <a:r>
            <a:rPr lang="en-US" dirty="0">
              <a:latin typeface="Times New Roman" panose="02020603050405020304" pitchFamily="18" charset="0"/>
              <a:cs typeface="Times New Roman" panose="02020603050405020304" pitchFamily="18" charset="0"/>
            </a:rPr>
            <a:t>NTRRP Personnel</a:t>
          </a:r>
        </a:p>
      </dgm:t>
    </dgm:pt>
    <dgm:pt modelId="{9E8E59A4-BC29-492D-B672-104154921420}" type="parTrans" cxnId="{673D15CE-E78C-4A96-A691-FD64469FE80E}">
      <dgm:prSet/>
      <dgm:spPr/>
      <dgm:t>
        <a:bodyPr/>
        <a:lstStyle/>
        <a:p>
          <a:endParaRPr lang="en-US"/>
        </a:p>
      </dgm:t>
    </dgm:pt>
    <dgm:pt modelId="{D459003F-E803-45AD-8B7D-CF421B30CE4B}" type="sibTrans" cxnId="{673D15CE-E78C-4A96-A691-FD64469FE80E}">
      <dgm:prSet/>
      <dgm:spPr/>
      <dgm:t>
        <a:bodyPr/>
        <a:lstStyle/>
        <a:p>
          <a:endParaRPr lang="en-US"/>
        </a:p>
      </dgm:t>
    </dgm:pt>
    <dgm:pt modelId="{AE949FBD-319D-48B6-94D3-8CD64E4EAF9A}">
      <dgm:prSet phldrT="[Text]"/>
      <dgm:spPr/>
      <dgm:t>
        <a:bodyPr/>
        <a:lstStyle/>
        <a:p>
          <a:endParaRPr lang="en-US" dirty="0"/>
        </a:p>
      </dgm:t>
    </dgm:pt>
    <dgm:pt modelId="{B87EAF44-4F45-4E86-AB5B-0F2519630D7E}" type="parTrans" cxnId="{030A8EEF-77F6-4693-AF53-082C07C0CE82}">
      <dgm:prSet/>
      <dgm:spPr/>
      <dgm:t>
        <a:bodyPr/>
        <a:lstStyle/>
        <a:p>
          <a:endParaRPr lang="en-US"/>
        </a:p>
      </dgm:t>
    </dgm:pt>
    <dgm:pt modelId="{DED0BA50-A0FF-4C6A-8D63-267DE0C50F17}" type="sibTrans" cxnId="{030A8EEF-77F6-4693-AF53-082C07C0CE82}">
      <dgm:prSet/>
      <dgm:spPr/>
      <dgm:t>
        <a:bodyPr/>
        <a:lstStyle/>
        <a:p>
          <a:endParaRPr lang="en-US"/>
        </a:p>
      </dgm:t>
    </dgm:pt>
    <dgm:pt modelId="{1CD77815-980E-4961-88C2-4CA2F8689325}">
      <dgm:prSet phldrT="[Text]"/>
      <dgm:spPr/>
      <dgm:t>
        <a:bodyPr/>
        <a:lstStyle/>
        <a:p>
          <a:r>
            <a:rPr lang="en-US" b="1" dirty="0">
              <a:latin typeface="Times New Roman" panose="02020603050405020304" pitchFamily="18" charset="0"/>
              <a:cs typeface="Times New Roman" panose="02020603050405020304" pitchFamily="18" charset="0"/>
            </a:rPr>
            <a:t>Regulatory Relief</a:t>
          </a:r>
        </a:p>
      </dgm:t>
    </dgm:pt>
    <dgm:pt modelId="{9657336F-DFF5-416E-9AC0-739D4916A748}" type="parTrans" cxnId="{4396848D-B396-4D5A-B476-4CCD1A399DE2}">
      <dgm:prSet/>
      <dgm:spPr/>
      <dgm:t>
        <a:bodyPr/>
        <a:lstStyle/>
        <a:p>
          <a:endParaRPr lang="en-US"/>
        </a:p>
      </dgm:t>
    </dgm:pt>
    <dgm:pt modelId="{A8C02598-D440-44D4-8240-DF92B16DF9CE}" type="sibTrans" cxnId="{4396848D-B396-4D5A-B476-4CCD1A399DE2}">
      <dgm:prSet/>
      <dgm:spPr/>
      <dgm:t>
        <a:bodyPr/>
        <a:lstStyle/>
        <a:p>
          <a:endParaRPr lang="en-US"/>
        </a:p>
      </dgm:t>
    </dgm:pt>
    <dgm:pt modelId="{ED984A46-074D-4638-A11E-0AB689CEF39E}">
      <dgm:prSet phldrT="[Text]"/>
      <dgm:spPr/>
      <dgm:t>
        <a:bodyPr/>
        <a:lstStyle/>
        <a:p>
          <a:r>
            <a:rPr lang="en-US" dirty="0">
              <a:highlight>
                <a:srgbClr val="FFFF00"/>
              </a:highlight>
              <a:latin typeface="Times New Roman" panose="02020603050405020304" pitchFamily="18" charset="0"/>
              <a:cs typeface="Times New Roman" panose="02020603050405020304" pitchFamily="18" charset="0"/>
            </a:rPr>
            <a:t>Federal Motor Carrier Waivers</a:t>
          </a:r>
        </a:p>
      </dgm:t>
    </dgm:pt>
    <dgm:pt modelId="{EF481EEB-27EE-44F2-B691-EBCC06BBBBA9}" type="parTrans" cxnId="{6F76818A-147C-469D-9BB7-5DD4D872D1E3}">
      <dgm:prSet/>
      <dgm:spPr/>
      <dgm:t>
        <a:bodyPr/>
        <a:lstStyle/>
        <a:p>
          <a:endParaRPr lang="en-US"/>
        </a:p>
      </dgm:t>
    </dgm:pt>
    <dgm:pt modelId="{09ADF9B9-A7C0-4ADC-8118-DD6C442EDD47}" type="sibTrans" cxnId="{6F76818A-147C-469D-9BB7-5DD4D872D1E3}">
      <dgm:prSet/>
      <dgm:spPr/>
      <dgm:t>
        <a:bodyPr/>
        <a:lstStyle/>
        <a:p>
          <a:endParaRPr lang="en-US"/>
        </a:p>
      </dgm:t>
    </dgm:pt>
    <dgm:pt modelId="{1D84C93B-0E84-45E1-B64B-C207FEF39532}">
      <dgm:prSet phldrT="[Text]"/>
      <dgm:spPr/>
      <dgm:t>
        <a:bodyPr/>
        <a:lstStyle/>
        <a:p>
          <a:r>
            <a:rPr lang="en-US" b="1" dirty="0">
              <a:latin typeface="Times New Roman" panose="02020603050405020304" pitchFamily="18" charset="0"/>
              <a:cs typeface="Times New Roman" panose="02020603050405020304" pitchFamily="18" charset="0"/>
            </a:rPr>
            <a:t>Assets</a:t>
          </a:r>
        </a:p>
      </dgm:t>
    </dgm:pt>
    <dgm:pt modelId="{6384A54E-47E7-41A0-A855-B13EC14A2E81}" type="parTrans" cxnId="{BFE07711-BDD4-4451-BDA5-4C54C488FF93}">
      <dgm:prSet/>
      <dgm:spPr/>
      <dgm:t>
        <a:bodyPr/>
        <a:lstStyle/>
        <a:p>
          <a:endParaRPr lang="en-US"/>
        </a:p>
      </dgm:t>
    </dgm:pt>
    <dgm:pt modelId="{F0D6FEF0-CDD6-4A04-A325-0FD59AB6A8A4}" type="sibTrans" cxnId="{BFE07711-BDD4-4451-BDA5-4C54C488FF93}">
      <dgm:prSet/>
      <dgm:spPr/>
      <dgm:t>
        <a:bodyPr/>
        <a:lstStyle/>
        <a:p>
          <a:endParaRPr lang="en-US"/>
        </a:p>
      </dgm:t>
    </dgm:pt>
    <dgm:pt modelId="{F5B0CF35-E457-4368-A9B0-6BFA49DEB4D5}">
      <dgm:prSet phldrT="[Text]"/>
      <dgm:spPr/>
      <dgm:t>
        <a:bodyPr/>
        <a:lstStyle/>
        <a:p>
          <a:r>
            <a:rPr lang="en-US" dirty="0">
              <a:latin typeface="Times New Roman" panose="02020603050405020304" pitchFamily="18" charset="0"/>
              <a:cs typeface="Times New Roman" panose="02020603050405020304" pitchFamily="18" charset="0"/>
            </a:rPr>
            <a:t>MARAD Ready Reserve Fleet</a:t>
          </a:r>
        </a:p>
      </dgm:t>
    </dgm:pt>
    <dgm:pt modelId="{7D316612-DD30-474B-867A-363845BD715F}" type="parTrans" cxnId="{2D5B71FF-79F6-4C2C-89A8-39FD99DDE28C}">
      <dgm:prSet/>
      <dgm:spPr/>
      <dgm:t>
        <a:bodyPr/>
        <a:lstStyle/>
        <a:p>
          <a:endParaRPr lang="en-US"/>
        </a:p>
      </dgm:t>
    </dgm:pt>
    <dgm:pt modelId="{46B1819E-476F-4EF4-A83B-984D06A320A1}" type="sibTrans" cxnId="{2D5B71FF-79F6-4C2C-89A8-39FD99DDE28C}">
      <dgm:prSet/>
      <dgm:spPr/>
      <dgm:t>
        <a:bodyPr/>
        <a:lstStyle/>
        <a:p>
          <a:endParaRPr lang="en-US"/>
        </a:p>
      </dgm:t>
    </dgm:pt>
    <dgm:pt modelId="{09CD821F-5201-4568-8CD6-84C313321E36}">
      <dgm:prSet phldrT="[Text]"/>
      <dgm:spPr/>
      <dgm:t>
        <a:bodyPr/>
        <a:lstStyle/>
        <a:p>
          <a:r>
            <a:rPr lang="en-US" dirty="0">
              <a:latin typeface="Times New Roman" panose="02020603050405020304" pitchFamily="18" charset="0"/>
              <a:cs typeface="Times New Roman" panose="02020603050405020304" pitchFamily="18" charset="0"/>
            </a:rPr>
            <a:t>Washington Flight Program</a:t>
          </a:r>
        </a:p>
      </dgm:t>
    </dgm:pt>
    <dgm:pt modelId="{53B7C89F-A970-41E5-B313-A80DB6B63C16}" type="parTrans" cxnId="{347B4864-0DA5-407B-8E82-434B835F615D}">
      <dgm:prSet/>
      <dgm:spPr/>
      <dgm:t>
        <a:bodyPr/>
        <a:lstStyle/>
        <a:p>
          <a:endParaRPr lang="en-US"/>
        </a:p>
      </dgm:t>
    </dgm:pt>
    <dgm:pt modelId="{7E7C0C65-4CF6-4823-AA74-F60D0C5A182B}" type="sibTrans" cxnId="{347B4864-0DA5-407B-8E82-434B835F615D}">
      <dgm:prSet/>
      <dgm:spPr/>
      <dgm:t>
        <a:bodyPr/>
        <a:lstStyle/>
        <a:p>
          <a:endParaRPr lang="en-US"/>
        </a:p>
      </dgm:t>
    </dgm:pt>
    <dgm:pt modelId="{70A81E76-9883-417D-982D-7E04EF6B8E6F}">
      <dgm:prSet phldrT="[Text]"/>
      <dgm:spPr/>
      <dgm:t>
        <a:bodyPr/>
        <a:lstStyle/>
        <a:p>
          <a:r>
            <a:rPr lang="en-US" dirty="0">
              <a:latin typeface="Times New Roman" panose="02020603050405020304" pitchFamily="18" charset="0"/>
              <a:cs typeface="Times New Roman" panose="02020603050405020304" pitchFamily="18" charset="0"/>
            </a:rPr>
            <a:t>Air Navigation Services</a:t>
          </a:r>
        </a:p>
      </dgm:t>
    </dgm:pt>
    <dgm:pt modelId="{EB0A97BD-1F22-4007-830A-C4C8640B4779}" type="parTrans" cxnId="{9E92B4AA-8AC8-4C05-A0BA-CE7EAA0D2A7D}">
      <dgm:prSet/>
      <dgm:spPr/>
      <dgm:t>
        <a:bodyPr/>
        <a:lstStyle/>
        <a:p>
          <a:endParaRPr lang="en-US"/>
        </a:p>
      </dgm:t>
    </dgm:pt>
    <dgm:pt modelId="{CC79418B-E7F8-4758-99F4-C8D658D6333F}" type="sibTrans" cxnId="{9E92B4AA-8AC8-4C05-A0BA-CE7EAA0D2A7D}">
      <dgm:prSet/>
      <dgm:spPr/>
      <dgm:t>
        <a:bodyPr/>
        <a:lstStyle/>
        <a:p>
          <a:endParaRPr lang="en-US"/>
        </a:p>
      </dgm:t>
    </dgm:pt>
    <dgm:pt modelId="{69583750-DAAE-4B70-9F6B-F020E253500F}">
      <dgm:prSet phldrT="[Text]"/>
      <dgm:spPr/>
      <dgm:t>
        <a:bodyPr/>
        <a:lstStyle/>
        <a:p>
          <a:r>
            <a:rPr lang="en-US" dirty="0">
              <a:latin typeface="Times New Roman" panose="02020603050405020304" pitchFamily="18" charset="0"/>
              <a:cs typeface="Times New Roman" panose="02020603050405020304" pitchFamily="18" charset="0"/>
            </a:rPr>
            <a:t>Evacuation Liaison Team</a:t>
          </a:r>
        </a:p>
      </dgm:t>
    </dgm:pt>
    <dgm:pt modelId="{C0A698A1-5A0A-4B63-A4C6-CBEC2635B38C}" type="parTrans" cxnId="{1DAE7C49-058D-4270-921B-00B5C3E842BB}">
      <dgm:prSet/>
      <dgm:spPr/>
      <dgm:t>
        <a:bodyPr/>
        <a:lstStyle/>
        <a:p>
          <a:endParaRPr lang="en-US"/>
        </a:p>
      </dgm:t>
    </dgm:pt>
    <dgm:pt modelId="{75A9199B-BF3B-4953-954E-10CE22B1F2F2}" type="sibTrans" cxnId="{1DAE7C49-058D-4270-921B-00B5C3E842BB}">
      <dgm:prSet/>
      <dgm:spPr/>
      <dgm:t>
        <a:bodyPr/>
        <a:lstStyle/>
        <a:p>
          <a:endParaRPr lang="en-US"/>
        </a:p>
      </dgm:t>
    </dgm:pt>
    <dgm:pt modelId="{0AFD5575-FEC0-4256-BC35-A91345ECC346}">
      <dgm:prSet phldrT="[Text]"/>
      <dgm:spPr/>
      <dgm:t>
        <a:bodyPr/>
        <a:lstStyle/>
        <a:p>
          <a:r>
            <a:rPr lang="en-US" dirty="0">
              <a:latin typeface="Times New Roman" panose="02020603050405020304" pitchFamily="18" charset="0"/>
              <a:cs typeface="Times New Roman" panose="02020603050405020304" pitchFamily="18" charset="0"/>
            </a:rPr>
            <a:t>Joint Damage Assessment Teams</a:t>
          </a:r>
        </a:p>
      </dgm:t>
    </dgm:pt>
    <dgm:pt modelId="{4D129B7D-836B-4BA9-AEDD-3A0B4EED0016}" type="parTrans" cxnId="{4A115636-D5EE-4672-9CB9-2CCFA6AFF796}">
      <dgm:prSet/>
      <dgm:spPr/>
      <dgm:t>
        <a:bodyPr/>
        <a:lstStyle/>
        <a:p>
          <a:endParaRPr lang="en-US"/>
        </a:p>
      </dgm:t>
    </dgm:pt>
    <dgm:pt modelId="{9EF723F6-127B-4853-A12A-7B11B60A3B2D}" type="sibTrans" cxnId="{4A115636-D5EE-4672-9CB9-2CCFA6AFF796}">
      <dgm:prSet/>
      <dgm:spPr/>
      <dgm:t>
        <a:bodyPr/>
        <a:lstStyle/>
        <a:p>
          <a:endParaRPr lang="en-US"/>
        </a:p>
      </dgm:t>
    </dgm:pt>
    <dgm:pt modelId="{66C60C9F-0AAA-4093-9808-1840E32DE2F1}">
      <dgm:prSet phldrT="[Text]"/>
      <dgm:spPr/>
      <dgm:t>
        <a:bodyPr/>
        <a:lstStyle/>
        <a:p>
          <a:r>
            <a:rPr lang="en-US" dirty="0" err="1">
              <a:highlight>
                <a:srgbClr val="FFFF00"/>
              </a:highlight>
              <a:latin typeface="Times New Roman" panose="02020603050405020304" pitchFamily="18" charset="0"/>
              <a:cs typeface="Times New Roman" panose="02020603050405020304" pitchFamily="18" charset="0"/>
            </a:rPr>
            <a:t>HazMat</a:t>
          </a:r>
          <a:r>
            <a:rPr lang="en-US" dirty="0">
              <a:highlight>
                <a:srgbClr val="FFFF00"/>
              </a:highlight>
              <a:latin typeface="Times New Roman" panose="02020603050405020304" pitchFamily="18" charset="0"/>
              <a:cs typeface="Times New Roman" panose="02020603050405020304" pitchFamily="18" charset="0"/>
            </a:rPr>
            <a:t> Special Permits</a:t>
          </a:r>
        </a:p>
      </dgm:t>
    </dgm:pt>
    <dgm:pt modelId="{0B363EF4-E99E-49B6-873E-593CDB38A50E}" type="parTrans" cxnId="{CE8BFBA5-167F-481D-8CF0-7613791CBAB4}">
      <dgm:prSet/>
      <dgm:spPr/>
      <dgm:t>
        <a:bodyPr/>
        <a:lstStyle/>
        <a:p>
          <a:endParaRPr lang="en-US"/>
        </a:p>
      </dgm:t>
    </dgm:pt>
    <dgm:pt modelId="{82540F5D-7539-409B-9CBF-6EDB939705E6}" type="sibTrans" cxnId="{CE8BFBA5-167F-481D-8CF0-7613791CBAB4}">
      <dgm:prSet/>
      <dgm:spPr/>
      <dgm:t>
        <a:bodyPr/>
        <a:lstStyle/>
        <a:p>
          <a:endParaRPr lang="en-US"/>
        </a:p>
      </dgm:t>
    </dgm:pt>
    <dgm:pt modelId="{9DA4616F-A2E4-488C-9AC2-65CC9502A2C3}">
      <dgm:prSet phldrT="[Text]"/>
      <dgm:spPr/>
      <dgm:t>
        <a:bodyPr/>
        <a:lstStyle/>
        <a:p>
          <a:r>
            <a:rPr lang="en-US" dirty="0">
              <a:latin typeface="Times New Roman" panose="02020603050405020304" pitchFamily="18" charset="0"/>
              <a:cs typeface="Times New Roman" panose="02020603050405020304" pitchFamily="18" charset="0"/>
            </a:rPr>
            <a:t>Jones Act Waiver Concurrence</a:t>
          </a:r>
        </a:p>
      </dgm:t>
    </dgm:pt>
    <dgm:pt modelId="{6CB96B11-99F9-468C-B3ED-C9CAE7682EED}" type="parTrans" cxnId="{9235B22F-D0EC-4C1D-86F6-2CC465F4AB03}">
      <dgm:prSet/>
      <dgm:spPr/>
      <dgm:t>
        <a:bodyPr/>
        <a:lstStyle/>
        <a:p>
          <a:endParaRPr lang="en-US"/>
        </a:p>
      </dgm:t>
    </dgm:pt>
    <dgm:pt modelId="{CD3E4B1B-B583-469C-B2B7-6D58AA6CC491}" type="sibTrans" cxnId="{9235B22F-D0EC-4C1D-86F6-2CC465F4AB03}">
      <dgm:prSet/>
      <dgm:spPr/>
      <dgm:t>
        <a:bodyPr/>
        <a:lstStyle/>
        <a:p>
          <a:endParaRPr lang="en-US"/>
        </a:p>
      </dgm:t>
    </dgm:pt>
    <dgm:pt modelId="{97F9D589-7E41-4AAB-99B2-0EA36BFB7213}">
      <dgm:prSet phldrT="[Text]"/>
      <dgm:spPr/>
      <dgm:t>
        <a:bodyPr/>
        <a:lstStyle/>
        <a:p>
          <a:r>
            <a:rPr lang="en-US" dirty="0">
              <a:latin typeface="Times New Roman" panose="02020603050405020304" pitchFamily="18" charset="0"/>
              <a:cs typeface="Times New Roman" panose="02020603050405020304" pitchFamily="18" charset="0"/>
            </a:rPr>
            <a:t>Railroad Inspection Relief</a:t>
          </a:r>
        </a:p>
      </dgm:t>
    </dgm:pt>
    <dgm:pt modelId="{07127C51-E07C-430D-8161-A5D31371052E}" type="parTrans" cxnId="{C696E481-5029-476B-A26C-B237292E9394}">
      <dgm:prSet/>
      <dgm:spPr/>
      <dgm:t>
        <a:bodyPr/>
        <a:lstStyle/>
        <a:p>
          <a:endParaRPr lang="en-US"/>
        </a:p>
      </dgm:t>
    </dgm:pt>
    <dgm:pt modelId="{D6F93BC7-EF44-4AF8-B408-70FC4107E5E4}" type="sibTrans" cxnId="{C696E481-5029-476B-A26C-B237292E9394}">
      <dgm:prSet/>
      <dgm:spPr/>
      <dgm:t>
        <a:bodyPr/>
        <a:lstStyle/>
        <a:p>
          <a:endParaRPr lang="en-US"/>
        </a:p>
      </dgm:t>
    </dgm:pt>
    <dgm:pt modelId="{DA202517-896E-499B-AAC9-9261935863F8}">
      <dgm:prSet phldrT="[Text]"/>
      <dgm:spPr/>
      <dgm:t>
        <a:bodyPr/>
        <a:lstStyle/>
        <a:p>
          <a:r>
            <a:rPr lang="en-US" dirty="0">
              <a:latin typeface="Times New Roman" panose="02020603050405020304" pitchFamily="18" charset="0"/>
              <a:cs typeface="Times New Roman" panose="02020603050405020304" pitchFamily="18" charset="0"/>
            </a:rPr>
            <a:t>Emergency Relief Funding</a:t>
          </a:r>
        </a:p>
      </dgm:t>
    </dgm:pt>
    <dgm:pt modelId="{E41792BA-67DA-4B90-AD9D-1177C7EC1FFB}" type="parTrans" cxnId="{F8B21792-93EA-4DED-939B-AA0B74DEBED3}">
      <dgm:prSet/>
      <dgm:spPr/>
      <dgm:t>
        <a:bodyPr/>
        <a:lstStyle/>
        <a:p>
          <a:endParaRPr lang="en-US"/>
        </a:p>
      </dgm:t>
    </dgm:pt>
    <dgm:pt modelId="{6054773C-A67A-48F4-9F8C-BE20D73B1E93}" type="sibTrans" cxnId="{F8B21792-93EA-4DED-939B-AA0B74DEBED3}">
      <dgm:prSet/>
      <dgm:spPr/>
      <dgm:t>
        <a:bodyPr/>
        <a:lstStyle/>
        <a:p>
          <a:endParaRPr lang="en-US"/>
        </a:p>
      </dgm:t>
    </dgm:pt>
    <dgm:pt modelId="{F639D847-57B4-433D-A687-D0B5E50E8F1F}">
      <dgm:prSet phldrT="[Text]"/>
      <dgm:spPr/>
      <dgm:t>
        <a:bodyPr/>
        <a:lstStyle/>
        <a:p>
          <a:r>
            <a:rPr lang="en-US" dirty="0">
              <a:latin typeface="Times New Roman" panose="02020603050405020304" pitchFamily="18" charset="0"/>
              <a:cs typeface="Times New Roman" panose="02020603050405020304" pitchFamily="18" charset="0"/>
            </a:rPr>
            <a:t>Operation </a:t>
          </a:r>
          <a:r>
            <a:rPr lang="en-US" dirty="0" err="1">
              <a:latin typeface="Times New Roman" panose="02020603050405020304" pitchFamily="18" charset="0"/>
              <a:cs typeface="Times New Roman" panose="02020603050405020304" pitchFamily="18" charset="0"/>
            </a:rPr>
            <a:t>SafeStor</a:t>
          </a:r>
          <a:endParaRPr lang="en-US" dirty="0">
            <a:latin typeface="Times New Roman" panose="02020603050405020304" pitchFamily="18" charset="0"/>
            <a:cs typeface="Times New Roman" panose="02020603050405020304" pitchFamily="18" charset="0"/>
          </a:endParaRPr>
        </a:p>
      </dgm:t>
    </dgm:pt>
    <dgm:pt modelId="{B736E597-B190-4162-A121-334B504E77F3}" type="parTrans" cxnId="{3CD17813-40AC-439F-A51F-4FEBD0EB9809}">
      <dgm:prSet/>
      <dgm:spPr/>
      <dgm:t>
        <a:bodyPr/>
        <a:lstStyle/>
        <a:p>
          <a:endParaRPr lang="en-US"/>
        </a:p>
      </dgm:t>
    </dgm:pt>
    <dgm:pt modelId="{7ECF3729-5B50-4DA1-9622-94B5A7BE11EE}" type="sibTrans" cxnId="{3CD17813-40AC-439F-A51F-4FEBD0EB9809}">
      <dgm:prSet/>
      <dgm:spPr/>
      <dgm:t>
        <a:bodyPr/>
        <a:lstStyle/>
        <a:p>
          <a:endParaRPr lang="en-US"/>
        </a:p>
      </dgm:t>
    </dgm:pt>
    <dgm:pt modelId="{838F22B4-E3A9-4A91-93D7-E8DFF93520EA}">
      <dgm:prSet phldrT="[Text]"/>
      <dgm:spPr/>
      <dgm:t>
        <a:bodyPr/>
        <a:lstStyle/>
        <a:p>
          <a:r>
            <a:rPr lang="en-US" dirty="0">
              <a:latin typeface="Times New Roman" panose="02020603050405020304" pitchFamily="18" charset="0"/>
              <a:cs typeface="Times New Roman" panose="02020603050405020304" pitchFamily="18" charset="0"/>
            </a:rPr>
            <a:t>Mobile Air Navigation Services assets</a:t>
          </a:r>
        </a:p>
      </dgm:t>
    </dgm:pt>
    <dgm:pt modelId="{F9ED4F82-9480-409B-9544-7377AC41B6D0}" type="parTrans" cxnId="{FD2A099A-1EC5-449C-B9A7-3DA0800D2A12}">
      <dgm:prSet/>
      <dgm:spPr/>
      <dgm:t>
        <a:bodyPr/>
        <a:lstStyle/>
        <a:p>
          <a:endParaRPr lang="en-US"/>
        </a:p>
      </dgm:t>
    </dgm:pt>
    <dgm:pt modelId="{B784C8C2-8B31-4D60-B377-1C3E1F5A3689}" type="sibTrans" cxnId="{FD2A099A-1EC5-449C-B9A7-3DA0800D2A12}">
      <dgm:prSet/>
      <dgm:spPr/>
      <dgm:t>
        <a:bodyPr/>
        <a:lstStyle/>
        <a:p>
          <a:endParaRPr lang="en-US"/>
        </a:p>
      </dgm:t>
    </dgm:pt>
    <dgm:pt modelId="{9BE82828-8913-49B9-8916-538853871314}">
      <dgm:prSet phldrT="[Text]"/>
      <dgm:spPr/>
      <dgm:t>
        <a:bodyPr/>
        <a:lstStyle/>
        <a:p>
          <a:r>
            <a:rPr lang="en-US" dirty="0">
              <a:highlight>
                <a:srgbClr val="FFFF00"/>
              </a:highlight>
              <a:latin typeface="Times New Roman" panose="02020603050405020304" pitchFamily="18" charset="0"/>
              <a:cs typeface="Times New Roman" panose="02020603050405020304" pitchFamily="18" charset="0"/>
            </a:rPr>
            <a:t>Oversize/Overweight Permits (facilitate)</a:t>
          </a:r>
        </a:p>
      </dgm:t>
    </dgm:pt>
    <dgm:pt modelId="{BED81712-358F-4279-A4AE-5BF440DF0D67}" type="parTrans" cxnId="{ADCFFDC8-E7A8-43E3-AA34-6D41A5E8599B}">
      <dgm:prSet/>
      <dgm:spPr/>
      <dgm:t>
        <a:bodyPr/>
        <a:lstStyle/>
        <a:p>
          <a:endParaRPr lang="en-US"/>
        </a:p>
      </dgm:t>
    </dgm:pt>
    <dgm:pt modelId="{5CB0D936-BCB0-487B-8DE4-81AA440E999B}" type="sibTrans" cxnId="{ADCFFDC8-E7A8-43E3-AA34-6D41A5E8599B}">
      <dgm:prSet/>
      <dgm:spPr/>
      <dgm:t>
        <a:bodyPr/>
        <a:lstStyle/>
        <a:p>
          <a:endParaRPr lang="en-US"/>
        </a:p>
      </dgm:t>
    </dgm:pt>
    <dgm:pt modelId="{99934F33-3063-4028-9367-A3F0B1D1C54D}">
      <dgm:prSet phldrT="[Text]"/>
      <dgm:spPr/>
      <dgm:t>
        <a:bodyPr/>
        <a:lstStyle/>
        <a:p>
          <a:r>
            <a:rPr lang="en-US" dirty="0">
              <a:latin typeface="Times New Roman" panose="02020603050405020304" pitchFamily="18" charset="0"/>
              <a:cs typeface="Times New Roman" panose="02020603050405020304" pitchFamily="18" charset="0"/>
            </a:rPr>
            <a:t>Toll Relief (facilitate)</a:t>
          </a:r>
        </a:p>
      </dgm:t>
    </dgm:pt>
    <dgm:pt modelId="{D9CFA1F2-A7CA-4DB9-8320-6C8223A3CC59}" type="parTrans" cxnId="{860F8028-9849-4466-9CC3-185617F9A1F6}">
      <dgm:prSet/>
      <dgm:spPr/>
      <dgm:t>
        <a:bodyPr/>
        <a:lstStyle/>
        <a:p>
          <a:endParaRPr lang="en-US"/>
        </a:p>
      </dgm:t>
    </dgm:pt>
    <dgm:pt modelId="{98086CC6-DAB8-4211-A827-CD943DC70C8F}" type="sibTrans" cxnId="{860F8028-9849-4466-9CC3-185617F9A1F6}">
      <dgm:prSet/>
      <dgm:spPr/>
      <dgm:t>
        <a:bodyPr/>
        <a:lstStyle/>
        <a:p>
          <a:endParaRPr lang="en-US"/>
        </a:p>
      </dgm:t>
    </dgm:pt>
    <dgm:pt modelId="{ED1E03DC-4FF9-4199-AC12-53257A3EED1E}">
      <dgm:prSet phldrT="[Text]"/>
      <dgm:spPr/>
      <dgm:t>
        <a:bodyPr/>
        <a:lstStyle/>
        <a:p>
          <a:r>
            <a:rPr lang="en-US" dirty="0">
              <a:highlight>
                <a:srgbClr val="FFFF00"/>
              </a:highlight>
              <a:latin typeface="Times New Roman" panose="02020603050405020304" pitchFamily="18" charset="0"/>
              <a:cs typeface="Times New Roman" panose="02020603050405020304" pitchFamily="18" charset="0"/>
            </a:rPr>
            <a:t>Temporary Flight Restrictions</a:t>
          </a:r>
        </a:p>
      </dgm:t>
    </dgm:pt>
    <dgm:pt modelId="{47998789-C816-4378-ADC9-D61912BB6907}" type="parTrans" cxnId="{97BEDA7C-FF0A-458D-A0F2-E503FB265377}">
      <dgm:prSet/>
      <dgm:spPr/>
      <dgm:t>
        <a:bodyPr/>
        <a:lstStyle/>
        <a:p>
          <a:endParaRPr lang="en-US"/>
        </a:p>
      </dgm:t>
    </dgm:pt>
    <dgm:pt modelId="{92A6D95A-2BE4-4687-A427-382820E6E573}" type="sibTrans" cxnId="{97BEDA7C-FF0A-458D-A0F2-E503FB265377}">
      <dgm:prSet/>
      <dgm:spPr/>
      <dgm:t>
        <a:bodyPr/>
        <a:lstStyle/>
        <a:p>
          <a:endParaRPr lang="en-US"/>
        </a:p>
      </dgm:t>
    </dgm:pt>
    <dgm:pt modelId="{857D07B7-8034-4C98-9AAC-61F2CC5DD85B}" type="pres">
      <dgm:prSet presAssocID="{C8F34535-8F75-4DBE-96BA-C584967F046E}" presName="Name0" presStyleCnt="0">
        <dgm:presLayoutVars>
          <dgm:dir/>
          <dgm:animLvl val="lvl"/>
          <dgm:resizeHandles val="exact"/>
        </dgm:presLayoutVars>
      </dgm:prSet>
      <dgm:spPr/>
    </dgm:pt>
    <dgm:pt modelId="{8AF0D85D-8042-4729-BAE6-932DB0E7FD97}" type="pres">
      <dgm:prSet presAssocID="{E57049F4-375D-4459-8B31-0738EAAF3036}" presName="composite" presStyleCnt="0"/>
      <dgm:spPr/>
    </dgm:pt>
    <dgm:pt modelId="{13CD6C45-9950-4F6E-AD5B-FA5519576020}" type="pres">
      <dgm:prSet presAssocID="{E57049F4-375D-4459-8B31-0738EAAF3036}" presName="parTx" presStyleLbl="alignNode1" presStyleIdx="0" presStyleCnt="3">
        <dgm:presLayoutVars>
          <dgm:chMax val="0"/>
          <dgm:chPref val="0"/>
          <dgm:bulletEnabled val="1"/>
        </dgm:presLayoutVars>
      </dgm:prSet>
      <dgm:spPr/>
    </dgm:pt>
    <dgm:pt modelId="{6AC955BE-CC53-4205-AFCB-969F264075E0}" type="pres">
      <dgm:prSet presAssocID="{E57049F4-375D-4459-8B31-0738EAAF3036}" presName="desTx" presStyleLbl="alignAccFollowNode1" presStyleIdx="0" presStyleCnt="3">
        <dgm:presLayoutVars>
          <dgm:bulletEnabled val="1"/>
        </dgm:presLayoutVars>
      </dgm:prSet>
      <dgm:spPr/>
    </dgm:pt>
    <dgm:pt modelId="{A255AE86-95C9-4C15-8C41-1A70D011CB6C}" type="pres">
      <dgm:prSet presAssocID="{42F6BB39-CB4E-4DE8-8551-B85F956C9607}" presName="space" presStyleCnt="0"/>
      <dgm:spPr/>
    </dgm:pt>
    <dgm:pt modelId="{ED5A2A9E-752D-4CDE-B53D-B4ABA21608D6}" type="pres">
      <dgm:prSet presAssocID="{1CD77815-980E-4961-88C2-4CA2F8689325}" presName="composite" presStyleCnt="0"/>
      <dgm:spPr/>
    </dgm:pt>
    <dgm:pt modelId="{097F8AE6-52BE-4704-941C-C21A4891358A}" type="pres">
      <dgm:prSet presAssocID="{1CD77815-980E-4961-88C2-4CA2F8689325}" presName="parTx" presStyleLbl="alignNode1" presStyleIdx="1" presStyleCnt="3" custLinFactNeighborX="0" custLinFactNeighborY="-1739">
        <dgm:presLayoutVars>
          <dgm:chMax val="0"/>
          <dgm:chPref val="0"/>
          <dgm:bulletEnabled val="1"/>
        </dgm:presLayoutVars>
      </dgm:prSet>
      <dgm:spPr/>
    </dgm:pt>
    <dgm:pt modelId="{413F1001-3037-4A74-88BF-447A88FF4FD6}" type="pres">
      <dgm:prSet presAssocID="{1CD77815-980E-4961-88C2-4CA2F8689325}" presName="desTx" presStyleLbl="alignAccFollowNode1" presStyleIdx="1" presStyleCnt="3">
        <dgm:presLayoutVars>
          <dgm:bulletEnabled val="1"/>
        </dgm:presLayoutVars>
      </dgm:prSet>
      <dgm:spPr/>
    </dgm:pt>
    <dgm:pt modelId="{514EDBE8-E7BB-4530-9679-85EB5343CEE3}" type="pres">
      <dgm:prSet presAssocID="{A8C02598-D440-44D4-8240-DF92B16DF9CE}" presName="space" presStyleCnt="0"/>
      <dgm:spPr/>
    </dgm:pt>
    <dgm:pt modelId="{6D4D4473-04E3-4E87-AA5C-B7003E3EBAF3}" type="pres">
      <dgm:prSet presAssocID="{1D84C93B-0E84-45E1-B64B-C207FEF39532}" presName="composite" presStyleCnt="0"/>
      <dgm:spPr/>
    </dgm:pt>
    <dgm:pt modelId="{C495EBC2-5708-4B43-8BFF-9DF0ADC274B3}" type="pres">
      <dgm:prSet presAssocID="{1D84C93B-0E84-45E1-B64B-C207FEF39532}" presName="parTx" presStyleLbl="alignNode1" presStyleIdx="2" presStyleCnt="3" custLinFactNeighborX="1641" custLinFactNeighborY="-1739">
        <dgm:presLayoutVars>
          <dgm:chMax val="0"/>
          <dgm:chPref val="0"/>
          <dgm:bulletEnabled val="1"/>
        </dgm:presLayoutVars>
      </dgm:prSet>
      <dgm:spPr/>
    </dgm:pt>
    <dgm:pt modelId="{C4EA28CE-9F0A-416E-B858-E8ED4C6C3CBD}" type="pres">
      <dgm:prSet presAssocID="{1D84C93B-0E84-45E1-B64B-C207FEF39532}" presName="desTx" presStyleLbl="alignAccFollowNode1" presStyleIdx="2" presStyleCnt="3">
        <dgm:presLayoutVars>
          <dgm:bulletEnabled val="1"/>
        </dgm:presLayoutVars>
      </dgm:prSet>
      <dgm:spPr/>
    </dgm:pt>
  </dgm:ptLst>
  <dgm:cxnLst>
    <dgm:cxn modelId="{92371D05-A537-411F-9565-2D3E643E1400}" type="presOf" srcId="{99934F33-3063-4028-9367-A3F0B1D1C54D}" destId="{413F1001-3037-4A74-88BF-447A88FF4FD6}" srcOrd="0" destOrd="3" presId="urn:microsoft.com/office/officeart/2005/8/layout/hList1"/>
    <dgm:cxn modelId="{44E6C608-395D-4B01-A966-9811FA6191D1}" type="presOf" srcId="{66C60C9F-0AAA-4093-9808-1840E32DE2F1}" destId="{413F1001-3037-4A74-88BF-447A88FF4FD6}" srcOrd="0" destOrd="1" presId="urn:microsoft.com/office/officeart/2005/8/layout/hList1"/>
    <dgm:cxn modelId="{D46D3C0C-E4CB-4B95-A26E-8104EFC10F67}" type="presOf" srcId="{9DA4616F-A2E4-488C-9AC2-65CC9502A2C3}" destId="{413F1001-3037-4A74-88BF-447A88FF4FD6}" srcOrd="0" destOrd="6" presId="urn:microsoft.com/office/officeart/2005/8/layout/hList1"/>
    <dgm:cxn modelId="{BFE07711-BDD4-4451-BDA5-4C54C488FF93}" srcId="{C8F34535-8F75-4DBE-96BA-C584967F046E}" destId="{1D84C93B-0E84-45E1-B64B-C207FEF39532}" srcOrd="2" destOrd="0" parTransId="{6384A54E-47E7-41A0-A855-B13EC14A2E81}" sibTransId="{F0D6FEF0-CDD6-4A04-A325-0FD59AB6A8A4}"/>
    <dgm:cxn modelId="{FA802C12-8A0D-4590-B53D-AF2B26AA929C}" type="presOf" srcId="{70A81E76-9883-417D-982D-7E04EF6B8E6F}" destId="{6AC955BE-CC53-4205-AFCB-969F264075E0}" srcOrd="0" destOrd="1" presId="urn:microsoft.com/office/officeart/2005/8/layout/hList1"/>
    <dgm:cxn modelId="{3CD17813-40AC-439F-A51F-4FEBD0EB9809}" srcId="{1D84C93B-0E84-45E1-B64B-C207FEF39532}" destId="{F639D847-57B4-433D-A687-D0B5E50E8F1F}" srcOrd="1" destOrd="0" parTransId="{B736E597-B190-4162-A121-334B504E77F3}" sibTransId="{7ECF3729-5B50-4DA1-9622-94B5A7BE11EE}"/>
    <dgm:cxn modelId="{E0BF7218-27F0-4152-88C3-6C9F02EE360D}" type="presOf" srcId="{0AFD5575-FEC0-4256-BC35-A91345ECC346}" destId="{6AC955BE-CC53-4205-AFCB-969F264075E0}" srcOrd="0" destOrd="3" presId="urn:microsoft.com/office/officeart/2005/8/layout/hList1"/>
    <dgm:cxn modelId="{228FCA21-554A-4148-95C1-04C85A593E78}" type="presOf" srcId="{ED984A46-074D-4638-A11E-0AB689CEF39E}" destId="{413F1001-3037-4A74-88BF-447A88FF4FD6}" srcOrd="0" destOrd="0" presId="urn:microsoft.com/office/officeart/2005/8/layout/hList1"/>
    <dgm:cxn modelId="{860F8028-9849-4466-9CC3-185617F9A1F6}" srcId="{1CD77815-980E-4961-88C2-4CA2F8689325}" destId="{99934F33-3063-4028-9367-A3F0B1D1C54D}" srcOrd="3" destOrd="0" parTransId="{D9CFA1F2-A7CA-4DB9-8320-6C8223A3CC59}" sibTransId="{98086CC6-DAB8-4211-A827-CD943DC70C8F}"/>
    <dgm:cxn modelId="{9235B22F-D0EC-4C1D-86F6-2CC465F4AB03}" srcId="{1CD77815-980E-4961-88C2-4CA2F8689325}" destId="{9DA4616F-A2E4-488C-9AC2-65CC9502A2C3}" srcOrd="6" destOrd="0" parTransId="{6CB96B11-99F9-468C-B3ED-C9CAE7682EED}" sibTransId="{CD3E4B1B-B583-469C-B2B7-6D58AA6CC491}"/>
    <dgm:cxn modelId="{D0ABEA2F-2CCD-446D-AD1B-03AC183279E4}" type="presOf" srcId="{F639D847-57B4-433D-A687-D0B5E50E8F1F}" destId="{C4EA28CE-9F0A-416E-B858-E8ED4C6C3CBD}" srcOrd="0" destOrd="1" presId="urn:microsoft.com/office/officeart/2005/8/layout/hList1"/>
    <dgm:cxn modelId="{3B1FE630-29DB-4972-B680-8FF609C59042}" type="presOf" srcId="{838F22B4-E3A9-4A91-93D7-E8DFF93520EA}" destId="{C4EA28CE-9F0A-416E-B858-E8ED4C6C3CBD}" srcOrd="0" destOrd="2" presId="urn:microsoft.com/office/officeart/2005/8/layout/hList1"/>
    <dgm:cxn modelId="{4A115636-D5EE-4672-9CB9-2CCFA6AFF796}" srcId="{E57049F4-375D-4459-8B31-0738EAAF3036}" destId="{0AFD5575-FEC0-4256-BC35-A91345ECC346}" srcOrd="3" destOrd="0" parTransId="{4D129B7D-836B-4BA9-AEDD-3A0B4EED0016}" sibTransId="{9EF723F6-127B-4853-A12A-7B11B60A3B2D}"/>
    <dgm:cxn modelId="{E7BE9D5F-7FD7-4912-B415-CEE1D50DA18A}" type="presOf" srcId="{09CD821F-5201-4568-8CD6-84C313321E36}" destId="{C4EA28CE-9F0A-416E-B858-E8ED4C6C3CBD}" srcOrd="0" destOrd="3" presId="urn:microsoft.com/office/officeart/2005/8/layout/hList1"/>
    <dgm:cxn modelId="{347B4864-0DA5-407B-8E82-434B835F615D}" srcId="{1D84C93B-0E84-45E1-B64B-C207FEF39532}" destId="{09CD821F-5201-4568-8CD6-84C313321E36}" srcOrd="3" destOrd="0" parTransId="{53B7C89F-A970-41E5-B313-A80DB6B63C16}" sibTransId="{7E7C0C65-4CF6-4823-AA74-F60D0C5A182B}"/>
    <dgm:cxn modelId="{724AB947-CAD3-429F-A8B1-F7155A86251E}" type="presOf" srcId="{AE949FBD-319D-48B6-94D3-8CD64E4EAF9A}" destId="{6AC955BE-CC53-4205-AFCB-969F264075E0}" srcOrd="0" destOrd="5" presId="urn:microsoft.com/office/officeart/2005/8/layout/hList1"/>
    <dgm:cxn modelId="{45E37268-CFF5-4F60-B4C7-6DD736982374}" type="presOf" srcId="{ED1E03DC-4FF9-4199-AC12-53257A3EED1E}" destId="{413F1001-3037-4A74-88BF-447A88FF4FD6}" srcOrd="0" destOrd="4" presId="urn:microsoft.com/office/officeart/2005/8/layout/hList1"/>
    <dgm:cxn modelId="{1DAE7C49-058D-4270-921B-00B5C3E842BB}" srcId="{E57049F4-375D-4459-8B31-0738EAAF3036}" destId="{69583750-DAAE-4B70-9F6B-F020E253500F}" srcOrd="2" destOrd="0" parTransId="{C0A698A1-5A0A-4B63-A4C6-CBEC2635B38C}" sibTransId="{75A9199B-BF3B-4953-954E-10CE22B1F2F2}"/>
    <dgm:cxn modelId="{03F71073-502F-4410-A186-265B2360AFB3}" type="presOf" srcId="{E57049F4-375D-4459-8B31-0738EAAF3036}" destId="{13CD6C45-9950-4F6E-AD5B-FA5519576020}" srcOrd="0" destOrd="0" presId="urn:microsoft.com/office/officeart/2005/8/layout/hList1"/>
    <dgm:cxn modelId="{97BEDA7C-FF0A-458D-A0F2-E503FB265377}" srcId="{1CD77815-980E-4961-88C2-4CA2F8689325}" destId="{ED1E03DC-4FF9-4199-AC12-53257A3EED1E}" srcOrd="4" destOrd="0" parTransId="{47998789-C816-4378-ADC9-D61912BB6907}" sibTransId="{92A6D95A-2BE4-4687-A427-382820E6E573}"/>
    <dgm:cxn modelId="{61214C81-1D95-431C-A203-CE352436F446}" type="presOf" srcId="{1CD77815-980E-4961-88C2-4CA2F8689325}" destId="{097F8AE6-52BE-4704-941C-C21A4891358A}" srcOrd="0" destOrd="0" presId="urn:microsoft.com/office/officeart/2005/8/layout/hList1"/>
    <dgm:cxn modelId="{C696E481-5029-476B-A26C-B237292E9394}" srcId="{1CD77815-980E-4961-88C2-4CA2F8689325}" destId="{97F9D589-7E41-4AAB-99B2-0EA36BFB7213}" srcOrd="5" destOrd="0" parTransId="{07127C51-E07C-430D-8161-A5D31371052E}" sibTransId="{D6F93BC7-EF44-4AF8-B408-70FC4107E5E4}"/>
    <dgm:cxn modelId="{41841F85-0912-44D3-9C78-F5EBD33455BC}" type="presOf" srcId="{9BE82828-8913-49B9-8916-538853871314}" destId="{413F1001-3037-4A74-88BF-447A88FF4FD6}" srcOrd="0" destOrd="2" presId="urn:microsoft.com/office/officeart/2005/8/layout/hList1"/>
    <dgm:cxn modelId="{6F76818A-147C-469D-9BB7-5DD4D872D1E3}" srcId="{1CD77815-980E-4961-88C2-4CA2F8689325}" destId="{ED984A46-074D-4638-A11E-0AB689CEF39E}" srcOrd="0" destOrd="0" parTransId="{EF481EEB-27EE-44F2-B691-EBCC06BBBBA9}" sibTransId="{09ADF9B9-A7C0-4ADC-8118-DD6C442EDD47}"/>
    <dgm:cxn modelId="{12A8A28C-98A0-46B5-B581-07F4E75C8F79}" type="presOf" srcId="{69583750-DAAE-4B70-9F6B-F020E253500F}" destId="{6AC955BE-CC53-4205-AFCB-969F264075E0}" srcOrd="0" destOrd="2" presId="urn:microsoft.com/office/officeart/2005/8/layout/hList1"/>
    <dgm:cxn modelId="{4396848D-B396-4D5A-B476-4CCD1A399DE2}" srcId="{C8F34535-8F75-4DBE-96BA-C584967F046E}" destId="{1CD77815-980E-4961-88C2-4CA2F8689325}" srcOrd="1" destOrd="0" parTransId="{9657336F-DFF5-416E-9AC0-739D4916A748}" sibTransId="{A8C02598-D440-44D4-8240-DF92B16DF9CE}"/>
    <dgm:cxn modelId="{F8B21792-93EA-4DED-939B-AA0B74DEBED3}" srcId="{E57049F4-375D-4459-8B31-0738EAAF3036}" destId="{DA202517-896E-499B-AAC9-9261935863F8}" srcOrd="4" destOrd="0" parTransId="{E41792BA-67DA-4B90-AD9D-1177C7EC1FFB}" sibTransId="{6054773C-A67A-48F4-9F8C-BE20D73B1E93}"/>
    <dgm:cxn modelId="{6BFE2D96-B743-43AC-8907-04D2CEAB5B51}" type="presOf" srcId="{F5B0CF35-E457-4368-A9B0-6BFA49DEB4D5}" destId="{C4EA28CE-9F0A-416E-B858-E8ED4C6C3CBD}" srcOrd="0" destOrd="0" presId="urn:microsoft.com/office/officeart/2005/8/layout/hList1"/>
    <dgm:cxn modelId="{FD2A099A-1EC5-449C-B9A7-3DA0800D2A12}" srcId="{1D84C93B-0E84-45E1-B64B-C207FEF39532}" destId="{838F22B4-E3A9-4A91-93D7-E8DFF93520EA}" srcOrd="2" destOrd="0" parTransId="{F9ED4F82-9480-409B-9544-7377AC41B6D0}" sibTransId="{B784C8C2-8B31-4D60-B377-1C3E1F5A3689}"/>
    <dgm:cxn modelId="{4BA1969F-6887-47A9-A4C2-7A72FA94A103}" type="presOf" srcId="{DA202517-896E-499B-AAC9-9261935863F8}" destId="{6AC955BE-CC53-4205-AFCB-969F264075E0}" srcOrd="0" destOrd="4" presId="urn:microsoft.com/office/officeart/2005/8/layout/hList1"/>
    <dgm:cxn modelId="{9E5982A3-06E1-4AC5-ACFD-67A01265F04A}" type="presOf" srcId="{1D84C93B-0E84-45E1-B64B-C207FEF39532}" destId="{C495EBC2-5708-4B43-8BFF-9DF0ADC274B3}" srcOrd="0" destOrd="0" presId="urn:microsoft.com/office/officeart/2005/8/layout/hList1"/>
    <dgm:cxn modelId="{CE8BFBA5-167F-481D-8CF0-7613791CBAB4}" srcId="{1CD77815-980E-4961-88C2-4CA2F8689325}" destId="{66C60C9F-0AAA-4093-9808-1840E32DE2F1}" srcOrd="1" destOrd="0" parTransId="{0B363EF4-E99E-49B6-873E-593CDB38A50E}" sibTransId="{82540F5D-7539-409B-9CBF-6EDB939705E6}"/>
    <dgm:cxn modelId="{9E92B4AA-8AC8-4C05-A0BA-CE7EAA0D2A7D}" srcId="{E57049F4-375D-4459-8B31-0738EAAF3036}" destId="{70A81E76-9883-417D-982D-7E04EF6B8E6F}" srcOrd="1" destOrd="0" parTransId="{EB0A97BD-1F22-4007-830A-C4C8640B4779}" sibTransId="{CC79418B-E7F8-4758-99F4-C8D658D6333F}"/>
    <dgm:cxn modelId="{47A173B0-C805-4DB0-B3E6-289912003FE7}" type="presOf" srcId="{6393E11F-6B92-40C9-A68E-041AFB73FA6F}" destId="{6AC955BE-CC53-4205-AFCB-969F264075E0}" srcOrd="0" destOrd="0" presId="urn:microsoft.com/office/officeart/2005/8/layout/hList1"/>
    <dgm:cxn modelId="{22FA5CB4-E5E3-47EB-AFFA-D7B117016827}" type="presOf" srcId="{97F9D589-7E41-4AAB-99B2-0EA36BFB7213}" destId="{413F1001-3037-4A74-88BF-447A88FF4FD6}" srcOrd="0" destOrd="5" presId="urn:microsoft.com/office/officeart/2005/8/layout/hList1"/>
    <dgm:cxn modelId="{ADCFFDC8-E7A8-43E3-AA34-6D41A5E8599B}" srcId="{1CD77815-980E-4961-88C2-4CA2F8689325}" destId="{9BE82828-8913-49B9-8916-538853871314}" srcOrd="2" destOrd="0" parTransId="{BED81712-358F-4279-A4AE-5BF440DF0D67}" sibTransId="{5CB0D936-BCB0-487B-8DE4-81AA440E999B}"/>
    <dgm:cxn modelId="{673D15CE-E78C-4A96-A691-FD64469FE80E}" srcId="{E57049F4-375D-4459-8B31-0738EAAF3036}" destId="{6393E11F-6B92-40C9-A68E-041AFB73FA6F}" srcOrd="0" destOrd="0" parTransId="{9E8E59A4-BC29-492D-B672-104154921420}" sibTransId="{D459003F-E803-45AD-8B7D-CF421B30CE4B}"/>
    <dgm:cxn modelId="{B661F1D5-C39D-434F-969D-D48728A321B3}" srcId="{C8F34535-8F75-4DBE-96BA-C584967F046E}" destId="{E57049F4-375D-4459-8B31-0738EAAF3036}" srcOrd="0" destOrd="0" parTransId="{111FBD0A-51FA-4701-85FA-504B8EC64290}" sibTransId="{42F6BB39-CB4E-4DE8-8551-B85F956C9607}"/>
    <dgm:cxn modelId="{030A8EEF-77F6-4693-AF53-082C07C0CE82}" srcId="{E57049F4-375D-4459-8B31-0738EAAF3036}" destId="{AE949FBD-319D-48B6-94D3-8CD64E4EAF9A}" srcOrd="5" destOrd="0" parTransId="{B87EAF44-4F45-4E86-AB5B-0F2519630D7E}" sibTransId="{DED0BA50-A0FF-4C6A-8D63-267DE0C50F17}"/>
    <dgm:cxn modelId="{3E3416F1-0604-4A0F-8451-A177904C25A7}" type="presOf" srcId="{C8F34535-8F75-4DBE-96BA-C584967F046E}" destId="{857D07B7-8034-4C98-9AAC-61F2CC5DD85B}" srcOrd="0" destOrd="0" presId="urn:microsoft.com/office/officeart/2005/8/layout/hList1"/>
    <dgm:cxn modelId="{2D5B71FF-79F6-4C2C-89A8-39FD99DDE28C}" srcId="{1D84C93B-0E84-45E1-B64B-C207FEF39532}" destId="{F5B0CF35-E457-4368-A9B0-6BFA49DEB4D5}" srcOrd="0" destOrd="0" parTransId="{7D316612-DD30-474B-867A-363845BD715F}" sibTransId="{46B1819E-476F-4EF4-A83B-984D06A320A1}"/>
    <dgm:cxn modelId="{7E3C7350-0B87-45CC-9EFA-DA20980D6094}" type="presParOf" srcId="{857D07B7-8034-4C98-9AAC-61F2CC5DD85B}" destId="{8AF0D85D-8042-4729-BAE6-932DB0E7FD97}" srcOrd="0" destOrd="0" presId="urn:microsoft.com/office/officeart/2005/8/layout/hList1"/>
    <dgm:cxn modelId="{FB88EE00-03F9-466C-87AF-C1F0170E6F8F}" type="presParOf" srcId="{8AF0D85D-8042-4729-BAE6-932DB0E7FD97}" destId="{13CD6C45-9950-4F6E-AD5B-FA5519576020}" srcOrd="0" destOrd="0" presId="urn:microsoft.com/office/officeart/2005/8/layout/hList1"/>
    <dgm:cxn modelId="{F6E0A845-0D13-42C6-91B7-43F49E18F4BF}" type="presParOf" srcId="{8AF0D85D-8042-4729-BAE6-932DB0E7FD97}" destId="{6AC955BE-CC53-4205-AFCB-969F264075E0}" srcOrd="1" destOrd="0" presId="urn:microsoft.com/office/officeart/2005/8/layout/hList1"/>
    <dgm:cxn modelId="{B59EB25F-39FA-4645-8CD9-4233C4B07AFD}" type="presParOf" srcId="{857D07B7-8034-4C98-9AAC-61F2CC5DD85B}" destId="{A255AE86-95C9-4C15-8C41-1A70D011CB6C}" srcOrd="1" destOrd="0" presId="urn:microsoft.com/office/officeart/2005/8/layout/hList1"/>
    <dgm:cxn modelId="{BBDF2727-4DCB-4BAB-8CE4-8824A2E4DC7E}" type="presParOf" srcId="{857D07B7-8034-4C98-9AAC-61F2CC5DD85B}" destId="{ED5A2A9E-752D-4CDE-B53D-B4ABA21608D6}" srcOrd="2" destOrd="0" presId="urn:microsoft.com/office/officeart/2005/8/layout/hList1"/>
    <dgm:cxn modelId="{DB7C5A94-18AE-4E87-B3C8-F6998BECC805}" type="presParOf" srcId="{ED5A2A9E-752D-4CDE-B53D-B4ABA21608D6}" destId="{097F8AE6-52BE-4704-941C-C21A4891358A}" srcOrd="0" destOrd="0" presId="urn:microsoft.com/office/officeart/2005/8/layout/hList1"/>
    <dgm:cxn modelId="{AFC5D3DB-F550-4E8F-9D64-BE894999A73D}" type="presParOf" srcId="{ED5A2A9E-752D-4CDE-B53D-B4ABA21608D6}" destId="{413F1001-3037-4A74-88BF-447A88FF4FD6}" srcOrd="1" destOrd="0" presId="urn:microsoft.com/office/officeart/2005/8/layout/hList1"/>
    <dgm:cxn modelId="{E02CBEB4-2598-4ED0-A394-3B65A8AD147D}" type="presParOf" srcId="{857D07B7-8034-4C98-9AAC-61F2CC5DD85B}" destId="{514EDBE8-E7BB-4530-9679-85EB5343CEE3}" srcOrd="3" destOrd="0" presId="urn:microsoft.com/office/officeart/2005/8/layout/hList1"/>
    <dgm:cxn modelId="{79D00CC5-1979-4093-BCC8-6CBEB343A498}" type="presParOf" srcId="{857D07B7-8034-4C98-9AAC-61F2CC5DD85B}" destId="{6D4D4473-04E3-4E87-AA5C-B7003E3EBAF3}" srcOrd="4" destOrd="0" presId="urn:microsoft.com/office/officeart/2005/8/layout/hList1"/>
    <dgm:cxn modelId="{94746972-7546-41B3-8A6B-C97149696396}" type="presParOf" srcId="{6D4D4473-04E3-4E87-AA5C-B7003E3EBAF3}" destId="{C495EBC2-5708-4B43-8BFF-9DF0ADC274B3}" srcOrd="0" destOrd="0" presId="urn:microsoft.com/office/officeart/2005/8/layout/hList1"/>
    <dgm:cxn modelId="{05ECB879-8414-4647-98FE-A62A46EF9665}" type="presParOf" srcId="{6D4D4473-04E3-4E87-AA5C-B7003E3EBAF3}" destId="{C4EA28CE-9F0A-416E-B858-E8ED4C6C3CB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D6C45-9950-4F6E-AD5B-FA5519576020}">
      <dsp:nvSpPr>
        <dsp:cNvPr id="0" name=""/>
        <dsp:cNvSpPr/>
      </dsp:nvSpPr>
      <dsp:spPr>
        <a:xfrm>
          <a:off x="2786" y="693675"/>
          <a:ext cx="2716410" cy="576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Technical</a:t>
          </a:r>
          <a:r>
            <a:rPr lang="en-US" sz="2000" b="1" kern="1200" dirty="0"/>
            <a:t> </a:t>
          </a:r>
          <a:r>
            <a:rPr lang="en-US" sz="2000" b="1" kern="1200" dirty="0">
              <a:latin typeface="Times New Roman" panose="02020603050405020304" pitchFamily="18" charset="0"/>
              <a:cs typeface="Times New Roman" panose="02020603050405020304" pitchFamily="18" charset="0"/>
            </a:rPr>
            <a:t>Assistance</a:t>
          </a:r>
        </a:p>
      </dsp:txBody>
      <dsp:txXfrm>
        <a:off x="2786" y="693675"/>
        <a:ext cx="2716410" cy="576000"/>
      </dsp:txXfrm>
    </dsp:sp>
    <dsp:sp modelId="{6AC955BE-CC53-4205-AFCB-969F264075E0}">
      <dsp:nvSpPr>
        <dsp:cNvPr id="0" name=""/>
        <dsp:cNvSpPr/>
      </dsp:nvSpPr>
      <dsp:spPr>
        <a:xfrm>
          <a:off x="2786" y="1269675"/>
          <a:ext cx="2716410" cy="398024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NTRRP Personnel</a:t>
          </a: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Air Navigation Services</a:t>
          </a: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Evacuation Liaison Team</a:t>
          </a: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Joint Damage Assessment Teams</a:t>
          </a: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Emergency Relief Funding</a:t>
          </a:r>
        </a:p>
        <a:p>
          <a:pPr marL="228600" lvl="1" indent="-228600" algn="l" defTabSz="889000">
            <a:lnSpc>
              <a:spcPct val="90000"/>
            </a:lnSpc>
            <a:spcBef>
              <a:spcPct val="0"/>
            </a:spcBef>
            <a:spcAft>
              <a:spcPct val="15000"/>
            </a:spcAft>
            <a:buChar char="•"/>
          </a:pPr>
          <a:endParaRPr lang="en-US" sz="2000" kern="1200" dirty="0"/>
        </a:p>
      </dsp:txBody>
      <dsp:txXfrm>
        <a:off x="2786" y="1269675"/>
        <a:ext cx="2716410" cy="3980249"/>
      </dsp:txXfrm>
    </dsp:sp>
    <dsp:sp modelId="{097F8AE6-52BE-4704-941C-C21A4891358A}">
      <dsp:nvSpPr>
        <dsp:cNvPr id="0" name=""/>
        <dsp:cNvSpPr/>
      </dsp:nvSpPr>
      <dsp:spPr>
        <a:xfrm>
          <a:off x="3099494" y="683658"/>
          <a:ext cx="2716410" cy="576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Regulatory Relief</a:t>
          </a:r>
        </a:p>
      </dsp:txBody>
      <dsp:txXfrm>
        <a:off x="3099494" y="683658"/>
        <a:ext cx="2716410" cy="576000"/>
      </dsp:txXfrm>
    </dsp:sp>
    <dsp:sp modelId="{413F1001-3037-4A74-88BF-447A88FF4FD6}">
      <dsp:nvSpPr>
        <dsp:cNvPr id="0" name=""/>
        <dsp:cNvSpPr/>
      </dsp:nvSpPr>
      <dsp:spPr>
        <a:xfrm>
          <a:off x="3099494" y="1269675"/>
          <a:ext cx="2716410" cy="398024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highlight>
                <a:srgbClr val="FFFF00"/>
              </a:highlight>
              <a:latin typeface="Times New Roman" panose="02020603050405020304" pitchFamily="18" charset="0"/>
              <a:cs typeface="Times New Roman" panose="02020603050405020304" pitchFamily="18" charset="0"/>
            </a:rPr>
            <a:t>Federal Motor Carrier Waivers</a:t>
          </a:r>
        </a:p>
        <a:p>
          <a:pPr marL="228600" lvl="1" indent="-228600" algn="l" defTabSz="889000">
            <a:lnSpc>
              <a:spcPct val="90000"/>
            </a:lnSpc>
            <a:spcBef>
              <a:spcPct val="0"/>
            </a:spcBef>
            <a:spcAft>
              <a:spcPct val="15000"/>
            </a:spcAft>
            <a:buChar char="•"/>
          </a:pPr>
          <a:r>
            <a:rPr lang="en-US" sz="2000" kern="1200" dirty="0" err="1">
              <a:highlight>
                <a:srgbClr val="FFFF00"/>
              </a:highlight>
              <a:latin typeface="Times New Roman" panose="02020603050405020304" pitchFamily="18" charset="0"/>
              <a:cs typeface="Times New Roman" panose="02020603050405020304" pitchFamily="18" charset="0"/>
            </a:rPr>
            <a:t>HazMat</a:t>
          </a:r>
          <a:r>
            <a:rPr lang="en-US" sz="2000" kern="1200" dirty="0">
              <a:highlight>
                <a:srgbClr val="FFFF00"/>
              </a:highlight>
              <a:latin typeface="Times New Roman" panose="02020603050405020304" pitchFamily="18" charset="0"/>
              <a:cs typeface="Times New Roman" panose="02020603050405020304" pitchFamily="18" charset="0"/>
            </a:rPr>
            <a:t> Special Permits</a:t>
          </a:r>
        </a:p>
        <a:p>
          <a:pPr marL="228600" lvl="1" indent="-228600" algn="l" defTabSz="889000">
            <a:lnSpc>
              <a:spcPct val="90000"/>
            </a:lnSpc>
            <a:spcBef>
              <a:spcPct val="0"/>
            </a:spcBef>
            <a:spcAft>
              <a:spcPct val="15000"/>
            </a:spcAft>
            <a:buChar char="•"/>
          </a:pPr>
          <a:r>
            <a:rPr lang="en-US" sz="2000" kern="1200" dirty="0">
              <a:highlight>
                <a:srgbClr val="FFFF00"/>
              </a:highlight>
              <a:latin typeface="Times New Roman" panose="02020603050405020304" pitchFamily="18" charset="0"/>
              <a:cs typeface="Times New Roman" panose="02020603050405020304" pitchFamily="18" charset="0"/>
            </a:rPr>
            <a:t>Oversize/Overweight Permits (facilitate)</a:t>
          </a: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Toll Relief (facilitate)</a:t>
          </a:r>
        </a:p>
        <a:p>
          <a:pPr marL="228600" lvl="1" indent="-228600" algn="l" defTabSz="889000">
            <a:lnSpc>
              <a:spcPct val="90000"/>
            </a:lnSpc>
            <a:spcBef>
              <a:spcPct val="0"/>
            </a:spcBef>
            <a:spcAft>
              <a:spcPct val="15000"/>
            </a:spcAft>
            <a:buChar char="•"/>
          </a:pPr>
          <a:r>
            <a:rPr lang="en-US" sz="2000" kern="1200" dirty="0">
              <a:highlight>
                <a:srgbClr val="FFFF00"/>
              </a:highlight>
              <a:latin typeface="Times New Roman" panose="02020603050405020304" pitchFamily="18" charset="0"/>
              <a:cs typeface="Times New Roman" panose="02020603050405020304" pitchFamily="18" charset="0"/>
            </a:rPr>
            <a:t>Temporary Flight Restrictions</a:t>
          </a: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Railroad Inspection Relief</a:t>
          </a: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Jones Act Waiver Concurrence</a:t>
          </a:r>
        </a:p>
      </dsp:txBody>
      <dsp:txXfrm>
        <a:off x="3099494" y="1269675"/>
        <a:ext cx="2716410" cy="3980249"/>
      </dsp:txXfrm>
    </dsp:sp>
    <dsp:sp modelId="{C495EBC2-5708-4B43-8BFF-9DF0ADC274B3}">
      <dsp:nvSpPr>
        <dsp:cNvPr id="0" name=""/>
        <dsp:cNvSpPr/>
      </dsp:nvSpPr>
      <dsp:spPr>
        <a:xfrm>
          <a:off x="6198989" y="683658"/>
          <a:ext cx="2716410" cy="57600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Assets</a:t>
          </a:r>
        </a:p>
      </dsp:txBody>
      <dsp:txXfrm>
        <a:off x="6198989" y="683658"/>
        <a:ext cx="2716410" cy="576000"/>
      </dsp:txXfrm>
    </dsp:sp>
    <dsp:sp modelId="{C4EA28CE-9F0A-416E-B858-E8ED4C6C3CBD}">
      <dsp:nvSpPr>
        <dsp:cNvPr id="0" name=""/>
        <dsp:cNvSpPr/>
      </dsp:nvSpPr>
      <dsp:spPr>
        <a:xfrm>
          <a:off x="6196202" y="1269675"/>
          <a:ext cx="2716410" cy="398024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MARAD Ready Reserve Fleet</a:t>
          </a: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Operation </a:t>
          </a:r>
          <a:r>
            <a:rPr lang="en-US" sz="2000" kern="1200" dirty="0" err="1">
              <a:latin typeface="Times New Roman" panose="02020603050405020304" pitchFamily="18" charset="0"/>
              <a:cs typeface="Times New Roman" panose="02020603050405020304" pitchFamily="18" charset="0"/>
            </a:rPr>
            <a:t>SafeStor</a:t>
          </a:r>
          <a:endParaRPr lang="en-US"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Mobile Air Navigation Services assets</a:t>
          </a: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Washington Flight Program</a:t>
          </a:r>
        </a:p>
      </dsp:txBody>
      <dsp:txXfrm>
        <a:off x="6196202" y="1269675"/>
        <a:ext cx="2716410" cy="39802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5138"/>
          </a:xfrm>
          <a:prstGeom prst="rect">
            <a:avLst/>
          </a:prstGeom>
        </p:spPr>
        <p:txBody>
          <a:bodyPr vert="horz" lIns="91440" tIns="45720" rIns="91440" bIns="45720" rtlCol="0"/>
          <a:lstStyle>
            <a:lvl1pPr algn="r">
              <a:defRPr sz="1200"/>
            </a:lvl1pPr>
          </a:lstStyle>
          <a:p>
            <a:fld id="{C202D273-3884-4DC5-8507-3F29FA4C832F}" type="datetimeFigureOut">
              <a:rPr lang="en-US" smtClean="0"/>
              <a:t>9/20/2023</a:t>
            </a:fld>
            <a:endParaRPr lang="en-US"/>
          </a:p>
        </p:txBody>
      </p:sp>
      <p:sp>
        <p:nvSpPr>
          <p:cNvPr id="4" name="Footer Placeholder 3"/>
          <p:cNvSpPr>
            <a:spLocks noGrp="1"/>
          </p:cNvSpPr>
          <p:nvPr>
            <p:ph type="ftr" sz="quarter" idx="2"/>
          </p:nvPr>
        </p:nvSpPr>
        <p:spPr>
          <a:xfrm>
            <a:off x="2"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675"/>
            <a:ext cx="3037840" cy="465138"/>
          </a:xfrm>
          <a:prstGeom prst="rect">
            <a:avLst/>
          </a:prstGeom>
        </p:spPr>
        <p:txBody>
          <a:bodyPr vert="horz" lIns="91440" tIns="45720" rIns="91440" bIns="45720" rtlCol="0" anchor="b"/>
          <a:lstStyle>
            <a:lvl1pPr algn="r">
              <a:defRPr sz="1200"/>
            </a:lvl1pPr>
          </a:lstStyle>
          <a:p>
            <a:fld id="{AD9DD681-59AA-4DCB-83ED-54D7E85E83D9}" type="slidenum">
              <a:rPr lang="en-US" smtClean="0"/>
              <a:t>‹#›</a:t>
            </a:fld>
            <a:endParaRPr lang="en-US"/>
          </a:p>
        </p:txBody>
      </p:sp>
    </p:spTree>
    <p:extLst>
      <p:ext uri="{BB962C8B-B14F-4D97-AF65-F5344CB8AC3E}">
        <p14:creationId xmlns:p14="http://schemas.microsoft.com/office/powerpoint/2010/main" val="1751745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1440" tIns="45720" rIns="91440" bIns="45720" rtlCol="0"/>
          <a:lstStyle>
            <a:lvl1pPr algn="r">
              <a:defRPr sz="1200"/>
            </a:lvl1pPr>
          </a:lstStyle>
          <a:p>
            <a:fld id="{7F4684E2-FD97-492A-AA77-C3F2A1F0EFB5}" type="datetimeFigureOut">
              <a:rPr lang="en-US" smtClean="0"/>
              <a:t>9/20/2023</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8"/>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1440" tIns="45720" rIns="91440" bIns="45720" rtlCol="0" anchor="b"/>
          <a:lstStyle>
            <a:lvl1pPr algn="r">
              <a:defRPr sz="1200"/>
            </a:lvl1pPr>
          </a:lstStyle>
          <a:p>
            <a:fld id="{9D129FF6-B09E-4CFA-A234-42A14CDACEBA}" type="slidenum">
              <a:rPr lang="en-US" smtClean="0"/>
              <a:t>‹#›</a:t>
            </a:fld>
            <a:endParaRPr lang="en-US"/>
          </a:p>
        </p:txBody>
      </p:sp>
    </p:spTree>
    <p:extLst>
      <p:ext uri="{BB962C8B-B14F-4D97-AF65-F5344CB8AC3E}">
        <p14:creationId xmlns:p14="http://schemas.microsoft.com/office/powerpoint/2010/main" val="3553659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29FF6-B09E-4CFA-A234-42A14CDACEBA}" type="slidenum">
              <a:rPr lang="en-US" smtClean="0"/>
              <a:t>1</a:t>
            </a:fld>
            <a:endParaRPr lang="en-US"/>
          </a:p>
        </p:txBody>
      </p:sp>
    </p:spTree>
    <p:extLst>
      <p:ext uri="{BB962C8B-B14F-4D97-AF65-F5344CB8AC3E}">
        <p14:creationId xmlns:p14="http://schemas.microsoft.com/office/powerpoint/2010/main" val="2928629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29FF6-B09E-4CFA-A234-42A14CDACEBA}" type="slidenum">
              <a:rPr lang="en-US" smtClean="0"/>
              <a:t>10</a:t>
            </a:fld>
            <a:endParaRPr lang="en-US"/>
          </a:p>
        </p:txBody>
      </p:sp>
    </p:spTree>
    <p:extLst>
      <p:ext uri="{BB962C8B-B14F-4D97-AF65-F5344CB8AC3E}">
        <p14:creationId xmlns:p14="http://schemas.microsoft.com/office/powerpoint/2010/main" val="1273411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next 3 slides show how the RETREPs coordinated on a Puerto Rico event, to assist during a disaster.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Modal Administrations tend to operate independently with most of the coordination being done at the community or municipality planning organizations level.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There have been times that both intra and inter-departmental coordination was necessary to pursue efficiency goals.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During Hurricanes IRMA and MARIA, the roadway leading to the top of El </a:t>
            </a:r>
            <a:r>
              <a:rPr lang="en-US" dirty="0" err="1">
                <a:latin typeface="Times New Roman" panose="02020603050405020304" pitchFamily="18" charset="0"/>
                <a:cs typeface="Times New Roman" panose="02020603050405020304" pitchFamily="18" charset="0"/>
              </a:rPr>
              <a:t>Yunque</a:t>
            </a:r>
            <a:r>
              <a:rPr lang="en-US" dirty="0">
                <a:latin typeface="Times New Roman" panose="02020603050405020304" pitchFamily="18" charset="0"/>
                <a:cs typeface="Times New Roman" panose="02020603050405020304" pitchFamily="18" charset="0"/>
              </a:rPr>
              <a:t> suffered sever damage, each subsequent rain event resulted in even more damage from mud slides and washouts.  The air navigation systems which was responsible for the safe air navigation in the Caribbean was at risk of total failure due to complexities of refueling.  </a:t>
            </a:r>
          </a:p>
          <a:p>
            <a:endParaRPr lang="en-US" dirty="0">
              <a:latin typeface="Times New Roman" panose="02020603050405020304" pitchFamily="18" charset="0"/>
              <a:cs typeface="Times New Roman" panose="02020603050405020304" pitchFamily="18" charset="0"/>
            </a:endParaRPr>
          </a:p>
          <a:p>
            <a:r>
              <a:rPr lang="en-US" sz="1200" b="0" i="0" u="none" strike="noStrike" kern="1200" baseline="0" dirty="0">
                <a:solidFill>
                  <a:schemeClr val="tx1"/>
                </a:solidFill>
                <a:latin typeface="+mn-lt"/>
                <a:ea typeface="+mn-ea"/>
                <a:cs typeface="+mn-cs"/>
              </a:rPr>
              <a:t>On Nov. 13, 2019, FAA anticipates groundbreaking a project to install</a:t>
            </a:r>
          </a:p>
          <a:p>
            <a:r>
              <a:rPr lang="en-US" sz="1200" b="0" i="0" u="none" strike="noStrike" kern="1200" baseline="0" dirty="0">
                <a:solidFill>
                  <a:schemeClr val="tx1"/>
                </a:solidFill>
                <a:latin typeface="+mn-lt"/>
                <a:ea typeface="+mn-ea"/>
                <a:cs typeface="+mn-cs"/>
              </a:rPr>
              <a:t>underground power cable infrastructure beginning at approximately ½ mile before</a:t>
            </a:r>
          </a:p>
          <a:p>
            <a:r>
              <a:rPr lang="en-US" sz="1200" b="0" i="0" u="none" strike="noStrike" kern="1200" baseline="0" dirty="0">
                <a:solidFill>
                  <a:schemeClr val="tx1"/>
                </a:solidFill>
                <a:latin typeface="+mn-lt"/>
                <a:ea typeface="+mn-ea"/>
                <a:cs typeface="+mn-cs"/>
              </a:rPr>
              <a:t>the gate to Highway Forest Service 27 (FS-27) along FS-27 to Pico del Este site.</a:t>
            </a:r>
          </a:p>
          <a:p>
            <a:r>
              <a:rPr lang="en-US" sz="1200" b="0" i="0" u="none" strike="noStrike" kern="1200" baseline="0" dirty="0">
                <a:solidFill>
                  <a:schemeClr val="tx1"/>
                </a:solidFill>
                <a:latin typeface="+mn-lt"/>
                <a:ea typeface="+mn-ea"/>
                <a:cs typeface="+mn-cs"/>
              </a:rPr>
              <a:t>This work is estimated between $7M and $8M</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sz="1200" b="0" i="0" u="none" strike="noStrike" kern="1200" baseline="0" dirty="0">
                <a:solidFill>
                  <a:schemeClr val="tx1"/>
                </a:solidFill>
                <a:latin typeface="+mn-lt"/>
                <a:ea typeface="+mn-ea"/>
                <a:cs typeface="+mn-cs"/>
              </a:rPr>
              <a:t>FAA radio tower supports the following:</a:t>
            </a:r>
          </a:p>
          <a:p>
            <a:r>
              <a:rPr lang="en-US" sz="1200" b="0" i="0" u="none" strike="noStrike" kern="1200" baseline="0" dirty="0">
                <a:solidFill>
                  <a:schemeClr val="tx1"/>
                </a:solidFill>
                <a:latin typeface="+mn-lt"/>
                <a:ea typeface="+mn-ea"/>
                <a:cs typeface="+mn-cs"/>
              </a:rPr>
              <a:t>o FAA, FBI, US Forest Service, US DEA, US Secret Service, US Coast Guard,</a:t>
            </a:r>
          </a:p>
          <a:p>
            <a:r>
              <a:rPr lang="en-US" sz="1200" b="0" i="0" u="none" strike="noStrike" kern="1200" baseline="0" dirty="0">
                <a:solidFill>
                  <a:schemeClr val="tx1"/>
                </a:solidFill>
                <a:latin typeface="+mn-lt"/>
                <a:ea typeface="+mn-ea"/>
                <a:cs typeface="+mn-cs"/>
              </a:rPr>
              <a:t>US Custom &amp; Border Protection</a:t>
            </a:r>
          </a:p>
          <a:p>
            <a:r>
              <a:rPr lang="en-US" sz="1200" b="0" i="0" u="none" strike="noStrike" kern="1200" baseline="0" dirty="0">
                <a:solidFill>
                  <a:schemeClr val="tx1"/>
                </a:solidFill>
                <a:latin typeface="+mn-lt"/>
                <a:ea typeface="+mn-ea"/>
                <a:cs typeface="+mn-cs"/>
              </a:rPr>
              <a:t>o Municipality of </a:t>
            </a:r>
            <a:r>
              <a:rPr lang="en-US" sz="1200" b="0" i="0" u="none" strike="noStrike" kern="1200" baseline="0" dirty="0" err="1">
                <a:solidFill>
                  <a:schemeClr val="tx1"/>
                </a:solidFill>
                <a:latin typeface="+mn-lt"/>
                <a:ea typeface="+mn-ea"/>
                <a:cs typeface="+mn-cs"/>
              </a:rPr>
              <a:t>Canovanas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Administracion</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Tribunales</a:t>
            </a:r>
            <a:r>
              <a:rPr lang="en-US" sz="1200" b="0" i="0" u="none" strike="noStrike" kern="1200" baseline="0" dirty="0">
                <a:solidFill>
                  <a:schemeClr val="tx1"/>
                </a:solidFill>
                <a:latin typeface="+mn-lt"/>
                <a:ea typeface="+mn-ea"/>
                <a:cs typeface="+mn-cs"/>
              </a:rPr>
              <a:t>, Department of</a:t>
            </a:r>
          </a:p>
          <a:p>
            <a:r>
              <a:rPr lang="en-US" sz="1200" b="0" i="0" u="none" strike="noStrike" kern="1200" baseline="0" dirty="0">
                <a:solidFill>
                  <a:schemeClr val="tx1"/>
                </a:solidFill>
                <a:latin typeface="+mn-lt"/>
                <a:ea typeface="+mn-ea"/>
                <a:cs typeface="+mn-cs"/>
              </a:rPr>
              <a:t>Natural Resources, PR Police Department, PREPA, PR Telephone Company –</a:t>
            </a:r>
          </a:p>
          <a:p>
            <a:r>
              <a:rPr lang="en-US" sz="1200" b="0" i="0" u="none" strike="noStrike" kern="1200" baseline="0" dirty="0">
                <a:solidFill>
                  <a:schemeClr val="tx1"/>
                </a:solidFill>
                <a:latin typeface="+mn-lt"/>
                <a:ea typeface="+mn-ea"/>
                <a:cs typeface="+mn-cs"/>
              </a:rPr>
              <a:t>Claro PR</a:t>
            </a:r>
          </a:p>
          <a:p>
            <a:r>
              <a:rPr lang="pt-BR" sz="1200" b="0" i="0" u="none" strike="noStrike" kern="1200" baseline="0" dirty="0">
                <a:solidFill>
                  <a:schemeClr val="tx1"/>
                </a:solidFill>
                <a:latin typeface="+mn-lt"/>
                <a:ea typeface="+mn-ea"/>
                <a:cs typeface="+mn-cs"/>
              </a:rPr>
              <a:t>o Aeronet Wireless, Skytec, Telecinco, PR Wireless</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Leveraging relationship built during response, and fostered in the Joint</a:t>
            </a:r>
            <a:r>
              <a:rPr lang="en-US" baseline="0" dirty="0">
                <a:latin typeface="Times New Roman" panose="02020603050405020304" pitchFamily="18" charset="0"/>
                <a:cs typeface="Times New Roman" panose="02020603050405020304" pitchFamily="18" charset="0"/>
              </a:rPr>
              <a:t> Recovery Field Office, Infrastructure systems identified equities for these roadways in Department of Energy and PREPA – burying cables rather than installing new poles.</a:t>
            </a:r>
          </a:p>
          <a:p>
            <a:r>
              <a:rPr lang="en-US" baseline="0" dirty="0">
                <a:latin typeface="Times New Roman" panose="02020603050405020304" pitchFamily="18" charset="0"/>
                <a:cs typeface="Times New Roman" panose="02020603050405020304" pitchFamily="18" charset="0"/>
              </a:rPr>
              <a:t>Department of Agriculture – Has a field office in the national Park.</a:t>
            </a:r>
          </a:p>
          <a:p>
            <a:r>
              <a:rPr lang="en-US" baseline="0" dirty="0">
                <a:latin typeface="Times New Roman" panose="02020603050405020304" pitchFamily="18" charset="0"/>
                <a:cs typeface="Times New Roman" panose="02020603050405020304" pitchFamily="18" charset="0"/>
              </a:rPr>
              <a:t>Department of Transportation (FAA and FHWA) and the Puerto Rico Public works.</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The result of this collaboration is a more resilient infrastructure package.</a:t>
            </a:r>
          </a:p>
        </p:txBody>
      </p:sp>
      <p:sp>
        <p:nvSpPr>
          <p:cNvPr id="4" name="Slide Number Placeholder 3"/>
          <p:cNvSpPr>
            <a:spLocks noGrp="1"/>
          </p:cNvSpPr>
          <p:nvPr>
            <p:ph type="sldNum" sz="quarter" idx="10"/>
          </p:nvPr>
        </p:nvSpPr>
        <p:spPr/>
        <p:txBody>
          <a:bodyPr/>
          <a:lstStyle/>
          <a:p>
            <a:fld id="{16D23959-37F4-4713-BDD0-72B4F18EB686}" type="slidenum">
              <a:rPr lang="en-US" smtClean="0"/>
              <a:t>11</a:t>
            </a:fld>
            <a:endParaRPr lang="en-US"/>
          </a:p>
        </p:txBody>
      </p:sp>
    </p:spTree>
    <p:extLst>
      <p:ext uri="{BB962C8B-B14F-4D97-AF65-F5344CB8AC3E}">
        <p14:creationId xmlns:p14="http://schemas.microsoft.com/office/powerpoint/2010/main" val="3381037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b="1" dirty="0"/>
              <a:t>St. Croix Engine Generator Replacements</a:t>
            </a:r>
            <a:r>
              <a:rPr lang="en-US" dirty="0"/>
              <a:t>:</a:t>
            </a:r>
            <a:endParaRPr lang="en-US" b="1" dirty="0"/>
          </a:p>
          <a:p>
            <a:pPr lvl="1" eaLnBrk="0" hangingPunct="0"/>
            <a:r>
              <a:rPr lang="en-US" u="sng" dirty="0"/>
              <a:t>Completed</a:t>
            </a:r>
            <a:r>
              <a:rPr lang="en-US" dirty="0"/>
              <a:t> replacement of </a:t>
            </a:r>
            <a:r>
              <a:rPr lang="en-US" u="sng" dirty="0"/>
              <a:t>four</a:t>
            </a:r>
            <a:r>
              <a:rPr lang="en-US" dirty="0"/>
              <a:t> generators and power conditioning systems at the </a:t>
            </a:r>
            <a:r>
              <a:rPr lang="en-US" u="sng" dirty="0"/>
              <a:t>St. Croix Airport.</a:t>
            </a:r>
            <a:endParaRPr lang="en-US" dirty="0"/>
          </a:p>
          <a:p>
            <a:pPr lvl="0" eaLnBrk="0" hangingPunct="0"/>
            <a:r>
              <a:rPr lang="en-US" b="1" dirty="0"/>
              <a:t>St. Thomas Engine Generator Replacements</a:t>
            </a:r>
            <a:r>
              <a:rPr lang="en-US" dirty="0"/>
              <a:t>:</a:t>
            </a:r>
            <a:endParaRPr lang="en-US" b="1" dirty="0"/>
          </a:p>
          <a:p>
            <a:pPr lvl="1" eaLnBrk="0" hangingPunct="0"/>
            <a:r>
              <a:rPr lang="en-US" u="sng" dirty="0"/>
              <a:t>Completed</a:t>
            </a:r>
            <a:r>
              <a:rPr lang="en-US" dirty="0"/>
              <a:t> replacement of</a:t>
            </a:r>
            <a:r>
              <a:rPr lang="en-US" u="sng" dirty="0"/>
              <a:t> three</a:t>
            </a:r>
            <a:r>
              <a:rPr lang="en-US" dirty="0"/>
              <a:t> generators and power conditioning systems at:</a:t>
            </a:r>
          </a:p>
          <a:p>
            <a:pPr lvl="2" eaLnBrk="0" hangingPunct="0"/>
            <a:r>
              <a:rPr lang="en-US" dirty="0"/>
              <a:t>STT Airport Radar Site (ASR),</a:t>
            </a:r>
          </a:p>
          <a:p>
            <a:pPr lvl="2" eaLnBrk="0" hangingPunct="0"/>
            <a:r>
              <a:rPr lang="en-US" dirty="0"/>
              <a:t>STT Very High Frequency (VHF) Omni-Directional Range (VOR), and</a:t>
            </a:r>
          </a:p>
          <a:p>
            <a:pPr lvl="2" eaLnBrk="0" hangingPunct="0"/>
            <a:r>
              <a:rPr lang="en-US" dirty="0"/>
              <a:t>STT Localizer (LOC).</a:t>
            </a:r>
          </a:p>
          <a:p>
            <a:pPr lvl="1" eaLnBrk="0" hangingPunct="0"/>
            <a:r>
              <a:rPr lang="en-US" u="sng" dirty="0"/>
              <a:t>One</a:t>
            </a:r>
            <a:r>
              <a:rPr lang="en-US" dirty="0"/>
              <a:t> generator replacement </a:t>
            </a:r>
            <a:r>
              <a:rPr lang="en-US" u="sng" dirty="0"/>
              <a:t>underway</a:t>
            </a:r>
            <a:r>
              <a:rPr lang="en-US" b="1" dirty="0"/>
              <a:t>:</a:t>
            </a:r>
            <a:endParaRPr lang="en-US" dirty="0"/>
          </a:p>
          <a:p>
            <a:pPr lvl="2" eaLnBrk="0" hangingPunct="0"/>
            <a:r>
              <a:rPr lang="en-US" dirty="0"/>
              <a:t>STT Airport Traffic Control Tower (ATCT) </a:t>
            </a:r>
            <a:r>
              <a:rPr lang="en-US" u="sng" dirty="0"/>
              <a:t>to begin late October 2019</a:t>
            </a:r>
            <a:r>
              <a:rPr lang="en-US" dirty="0"/>
              <a:t>.</a:t>
            </a:r>
          </a:p>
          <a:p>
            <a:pPr lvl="0" eaLnBrk="0" hangingPunct="0"/>
            <a:r>
              <a:rPr lang="en-US" b="1" dirty="0"/>
              <a:t>Portable Generators</a:t>
            </a:r>
            <a:r>
              <a:rPr lang="en-US" dirty="0"/>
              <a:t>:</a:t>
            </a:r>
            <a:endParaRPr lang="en-US" b="1" dirty="0"/>
          </a:p>
          <a:p>
            <a:pPr lvl="1" eaLnBrk="0" hangingPunct="0"/>
            <a:r>
              <a:rPr lang="en-US" dirty="0"/>
              <a:t>Two new FAA portable generators (1 for St. Croix and 1 for St. Thomas) </a:t>
            </a:r>
            <a:r>
              <a:rPr lang="en-US" u="sng" dirty="0"/>
              <a:t>have been received</a:t>
            </a:r>
            <a:r>
              <a:rPr lang="en-US" dirty="0"/>
              <a:t> for future disaster events.</a:t>
            </a:r>
          </a:p>
          <a:p>
            <a:endParaRPr lang="en-US" dirty="0"/>
          </a:p>
        </p:txBody>
      </p:sp>
      <p:sp>
        <p:nvSpPr>
          <p:cNvPr id="4" name="Slide Number Placeholder 3"/>
          <p:cNvSpPr>
            <a:spLocks noGrp="1"/>
          </p:cNvSpPr>
          <p:nvPr>
            <p:ph type="sldNum" sz="quarter" idx="10"/>
          </p:nvPr>
        </p:nvSpPr>
        <p:spPr/>
        <p:txBody>
          <a:bodyPr/>
          <a:lstStyle/>
          <a:p>
            <a:fld id="{16D23959-37F4-4713-BDD0-72B4F18EB686}" type="slidenum">
              <a:rPr lang="en-US" smtClean="0"/>
              <a:t>12</a:t>
            </a:fld>
            <a:endParaRPr lang="en-US"/>
          </a:p>
        </p:txBody>
      </p:sp>
    </p:spTree>
    <p:extLst>
      <p:ext uri="{BB962C8B-B14F-4D97-AF65-F5344CB8AC3E}">
        <p14:creationId xmlns:p14="http://schemas.microsoft.com/office/powerpoint/2010/main" val="24887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Attached are some photos from Hurricane Irma where RETREP Jeremy McMaster deployed with Ron Alexander ESF12 (Energy) pre-storm to St Thomas.  We did some reconnaissance at the power station and optimized utilization of the FEMA preposition storage.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RETREPs work across the territories to support all USDOT administrations and the local communities.</a:t>
            </a:r>
          </a:p>
        </p:txBody>
      </p:sp>
      <p:sp>
        <p:nvSpPr>
          <p:cNvPr id="4" name="Slide Number Placeholder 3"/>
          <p:cNvSpPr>
            <a:spLocks noGrp="1"/>
          </p:cNvSpPr>
          <p:nvPr>
            <p:ph type="sldNum" sz="quarter" idx="10"/>
          </p:nvPr>
        </p:nvSpPr>
        <p:spPr/>
        <p:txBody>
          <a:bodyPr/>
          <a:lstStyle/>
          <a:p>
            <a:fld id="{16D23959-37F4-4713-BDD0-72B4F18EB686}" type="slidenum">
              <a:rPr lang="en-US" smtClean="0"/>
              <a:t>13</a:t>
            </a:fld>
            <a:endParaRPr lang="en-US"/>
          </a:p>
        </p:txBody>
      </p:sp>
    </p:spTree>
    <p:extLst>
      <p:ext uri="{BB962C8B-B14F-4D97-AF65-F5344CB8AC3E}">
        <p14:creationId xmlns:p14="http://schemas.microsoft.com/office/powerpoint/2010/main" val="119191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29FF6-B09E-4CFA-A234-42A14CDACEBA}" type="slidenum">
              <a:rPr lang="en-US" smtClean="0"/>
              <a:t>14</a:t>
            </a:fld>
            <a:endParaRPr lang="en-US"/>
          </a:p>
        </p:txBody>
      </p:sp>
    </p:spTree>
    <p:extLst>
      <p:ext uri="{BB962C8B-B14F-4D97-AF65-F5344CB8AC3E}">
        <p14:creationId xmlns:p14="http://schemas.microsoft.com/office/powerpoint/2010/main" val="275258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7938" y="703263"/>
            <a:ext cx="4687887" cy="35147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buClr>
                <a:srgbClr val="C0504D"/>
              </a:buClr>
              <a:defRPr/>
            </a:pPr>
            <a:fld id="{22779E84-6E9D-4C79-AC7B-F62B0E950966}" type="slidenum">
              <a:rPr lang="en-US" smtClean="0">
                <a:solidFill>
                  <a:prstClr val="white"/>
                </a:solidFill>
              </a:rPr>
              <a:pPr>
                <a:buClr>
                  <a:srgbClr val="C0504D"/>
                </a:buClr>
                <a:defRPr/>
              </a:pPr>
              <a:t>15</a:t>
            </a:fld>
            <a:endParaRPr lang="en-US" dirty="0">
              <a:solidFill>
                <a:prstClr val="white"/>
              </a:solidFill>
            </a:endParaRPr>
          </a:p>
        </p:txBody>
      </p:sp>
    </p:spTree>
    <p:extLst>
      <p:ext uri="{BB962C8B-B14F-4D97-AF65-F5344CB8AC3E}">
        <p14:creationId xmlns:p14="http://schemas.microsoft.com/office/powerpoint/2010/main" val="90884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29FF6-B09E-4CFA-A234-42A14CDACEBA}" type="slidenum">
              <a:rPr lang="en-US" smtClean="0"/>
              <a:t>2</a:t>
            </a:fld>
            <a:endParaRPr lang="en-US"/>
          </a:p>
        </p:txBody>
      </p:sp>
    </p:spTree>
    <p:extLst>
      <p:ext uri="{BB962C8B-B14F-4D97-AF65-F5344CB8AC3E}">
        <p14:creationId xmlns:p14="http://schemas.microsoft.com/office/powerpoint/2010/main" val="216050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81100" y="630238"/>
            <a:ext cx="4649788" cy="3487737"/>
          </a:xfrm>
          <a:prstGeom prst="rect">
            <a:avLst/>
          </a:prstGeom>
          <a:ln/>
        </p:spPr>
      </p:sp>
      <p:sp>
        <p:nvSpPr>
          <p:cNvPr id="18435" name="Notes Placeholder 2"/>
          <p:cNvSpPr>
            <a:spLocks noGrp="1"/>
          </p:cNvSpPr>
          <p:nvPr>
            <p:ph type="body" idx="1"/>
          </p:nvPr>
        </p:nvSpPr>
        <p:spPr>
          <a:noFill/>
          <a:ln/>
        </p:spPr>
        <p:txBody>
          <a:bodyPr/>
          <a:lstStyle/>
          <a:p>
            <a:pPr marL="352007" lvl="1" indent="0">
              <a:buClr>
                <a:schemeClr val="bg1"/>
              </a:buClr>
              <a:buFontTx/>
              <a:buNone/>
            </a:pPr>
            <a:r>
              <a:rPr lang="en-US" sz="1200" kern="1200" dirty="0">
                <a:solidFill>
                  <a:schemeClr val="tx1"/>
                </a:solidFill>
                <a:effectLst/>
                <a:latin typeface="+mn-lt"/>
                <a:ea typeface="+mn-ea"/>
                <a:cs typeface="+mn-cs"/>
              </a:rPr>
              <a:t>ESF-1 has 5 mission areas</a:t>
            </a:r>
            <a:endParaRPr lang="en-US" dirty="0">
              <a:latin typeface="Arial" pitchFamily="34" charset="0"/>
            </a:endParaRPr>
          </a:p>
        </p:txBody>
      </p:sp>
      <p:sp>
        <p:nvSpPr>
          <p:cNvPr id="18436" name="Slide Number Placeholder 4"/>
          <p:cNvSpPr>
            <a:spLocks noGrp="1"/>
          </p:cNvSpPr>
          <p:nvPr>
            <p:ph type="sldNum" sz="quarter" idx="5"/>
          </p:nvPr>
        </p:nvSpPr>
        <p:spPr>
          <a:noFill/>
        </p:spPr>
        <p:txBody>
          <a:bodyPr/>
          <a:lstStyle/>
          <a:p>
            <a:pPr defTabSz="896493">
              <a:buClr>
                <a:srgbClr val="C0504D"/>
              </a:buClr>
            </a:pPr>
            <a:fld id="{ABD950A6-4403-475A-8595-62D65BB5F008}" type="slidenum">
              <a:rPr lang="en-US">
                <a:solidFill>
                  <a:prstClr val="black"/>
                </a:solidFill>
              </a:rPr>
              <a:pPr defTabSz="896493">
                <a:buClr>
                  <a:srgbClr val="C0504D"/>
                </a:buClr>
              </a:pPr>
              <a:t>3</a:t>
            </a:fld>
            <a:endParaRPr lang="en-US" dirty="0">
              <a:solidFill>
                <a:prstClr val="black"/>
              </a:solidFill>
            </a:endParaRPr>
          </a:p>
        </p:txBody>
      </p:sp>
    </p:spTree>
    <p:extLst>
      <p:ext uri="{BB962C8B-B14F-4D97-AF65-F5344CB8AC3E}">
        <p14:creationId xmlns:p14="http://schemas.microsoft.com/office/powerpoint/2010/main" val="1497005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9D129FF6-B09E-4CFA-A234-42A14CDACEBA}" type="slidenum">
              <a:rPr lang="en-US" smtClean="0"/>
              <a:t>4</a:t>
            </a:fld>
            <a:endParaRPr lang="en-US"/>
          </a:p>
        </p:txBody>
      </p:sp>
    </p:spTree>
    <p:extLst>
      <p:ext uri="{BB962C8B-B14F-4D97-AF65-F5344CB8AC3E}">
        <p14:creationId xmlns:p14="http://schemas.microsoft.com/office/powerpoint/2010/main" val="48939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RETREPs are located geographically across the U.S.</a:t>
            </a:r>
          </a:p>
        </p:txBody>
      </p:sp>
      <p:sp>
        <p:nvSpPr>
          <p:cNvPr id="4" name="Slide Number Placeholder 3"/>
          <p:cNvSpPr>
            <a:spLocks noGrp="1"/>
          </p:cNvSpPr>
          <p:nvPr>
            <p:ph type="sldNum" sz="quarter" idx="5"/>
          </p:nvPr>
        </p:nvSpPr>
        <p:spPr/>
        <p:txBody>
          <a:bodyPr/>
          <a:lstStyle/>
          <a:p>
            <a:fld id="{9D129FF6-B09E-4CFA-A234-42A14CDACEBA}" type="slidenum">
              <a:rPr lang="en-US" smtClean="0"/>
              <a:t>5</a:t>
            </a:fld>
            <a:endParaRPr lang="en-US"/>
          </a:p>
        </p:txBody>
      </p:sp>
    </p:spTree>
    <p:extLst>
      <p:ext uri="{BB962C8B-B14F-4D97-AF65-F5344CB8AC3E}">
        <p14:creationId xmlns:p14="http://schemas.microsoft.com/office/powerpoint/2010/main" val="262200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38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USDOT capabilities include the following assistance, relief and assets.</a:t>
            </a:r>
          </a:p>
        </p:txBody>
      </p:sp>
      <p:sp>
        <p:nvSpPr>
          <p:cNvPr id="4" name="Slide Number Placeholder 3"/>
          <p:cNvSpPr>
            <a:spLocks noGrp="1"/>
          </p:cNvSpPr>
          <p:nvPr>
            <p:ph type="sldNum" sz="quarter" idx="10"/>
          </p:nvPr>
        </p:nvSpPr>
        <p:spPr/>
        <p:txBody>
          <a:bodyPr/>
          <a:lstStyle/>
          <a:p>
            <a:pPr>
              <a:defRPr/>
            </a:pPr>
            <a:fld id="{22779E84-6E9D-4C79-AC7B-F62B0E950966}" type="slidenum">
              <a:rPr lang="en-US" smtClean="0"/>
              <a:pPr>
                <a:defRPr/>
              </a:pPr>
              <a:t>6</a:t>
            </a:fld>
            <a:endParaRPr lang="en-US" dirty="0"/>
          </a:p>
        </p:txBody>
      </p:sp>
    </p:spTree>
    <p:extLst>
      <p:ext uri="{BB962C8B-B14F-4D97-AF65-F5344CB8AC3E}">
        <p14:creationId xmlns:p14="http://schemas.microsoft.com/office/powerpoint/2010/main" val="176124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of the activities</a:t>
            </a:r>
            <a:r>
              <a:rPr lang="en-US" sz="1200" kern="1200" baseline="0" dirty="0">
                <a:solidFill>
                  <a:schemeClr val="tx1"/>
                </a:solidFill>
                <a:effectLst/>
                <a:latin typeface="+mn-lt"/>
                <a:ea typeface="+mn-ea"/>
                <a:cs typeface="+mn-cs"/>
              </a:rPr>
              <a:t> supported in the last few years.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129FF6-B09E-4CFA-A234-42A14CDACEBA}" type="slidenum">
              <a:rPr lang="en-US" smtClean="0"/>
              <a:t>7</a:t>
            </a:fld>
            <a:endParaRPr lang="en-US"/>
          </a:p>
        </p:txBody>
      </p:sp>
    </p:spTree>
    <p:extLst>
      <p:ext uri="{BB962C8B-B14F-4D97-AF65-F5344CB8AC3E}">
        <p14:creationId xmlns:p14="http://schemas.microsoft.com/office/powerpoint/2010/main" val="300612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29FF6-B09E-4CFA-A234-42A14CDACEBA}" type="slidenum">
              <a:rPr lang="en-US" smtClean="0"/>
              <a:t>8</a:t>
            </a:fld>
            <a:endParaRPr lang="en-US"/>
          </a:p>
        </p:txBody>
      </p:sp>
    </p:spTree>
    <p:extLst>
      <p:ext uri="{BB962C8B-B14F-4D97-AF65-F5344CB8AC3E}">
        <p14:creationId xmlns:p14="http://schemas.microsoft.com/office/powerpoint/2010/main" val="2853514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29FF6-B09E-4CFA-A234-42A14CDACEBA}" type="slidenum">
              <a:rPr lang="en-US" smtClean="0"/>
              <a:t>9</a:t>
            </a:fld>
            <a:endParaRPr lang="en-US"/>
          </a:p>
        </p:txBody>
      </p:sp>
    </p:spTree>
    <p:extLst>
      <p:ext uri="{BB962C8B-B14F-4D97-AF65-F5344CB8AC3E}">
        <p14:creationId xmlns:p14="http://schemas.microsoft.com/office/powerpoint/2010/main" val="186962110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lvl1pPr>
              <a:defRPr>
                <a:solidFill>
                  <a:srgbClr val="012257"/>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1371600" y="3429000"/>
            <a:ext cx="6400800" cy="1752600"/>
          </a:xfrm>
        </p:spPr>
        <p:txBody>
          <a:bodyPr/>
          <a:lstStyle>
            <a:lvl1pPr marL="0" indent="0" algn="ctr">
              <a:buNone/>
              <a:defRPr baseline="0">
                <a:solidFill>
                  <a:schemeClr val="bg1">
                    <a:lumMod val="50000"/>
                  </a:schemeClr>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To: OST Policy</a:t>
            </a:r>
          </a:p>
          <a:p>
            <a:endParaRPr lang="en-US" dirty="0"/>
          </a:p>
        </p:txBody>
      </p:sp>
      <p:pic>
        <p:nvPicPr>
          <p:cNvPr id="18" name="Picture 8" descr="Copy of 030517"/>
          <p:cNvPicPr>
            <a:picLocks noChangeArrowheads="1"/>
          </p:cNvPicPr>
          <p:nvPr userDrawn="1"/>
        </p:nvPicPr>
        <p:blipFill>
          <a:blip r:embed="rId2" cstate="print"/>
          <a:srcRect l="33749" t="8372" b="3349"/>
          <a:stretch>
            <a:fillRect/>
          </a:stretch>
        </p:blipFill>
        <p:spPr bwMode="auto">
          <a:xfrm>
            <a:off x="1306068" y="5670699"/>
            <a:ext cx="1307592" cy="1188720"/>
          </a:xfrm>
          <a:prstGeom prst="rect">
            <a:avLst/>
          </a:prstGeom>
          <a:noFill/>
        </p:spPr>
      </p:pic>
      <p:pic>
        <p:nvPicPr>
          <p:cNvPr id="19" name="Picture 9" descr="cover_libus"/>
          <p:cNvPicPr>
            <a:picLocks noChangeArrowheads="1"/>
          </p:cNvPicPr>
          <p:nvPr userDrawn="1"/>
        </p:nvPicPr>
        <p:blipFill>
          <a:blip r:embed="rId3" cstate="print"/>
          <a:srcRect l="26230" t="22966" r="31476" b="9187"/>
          <a:stretch>
            <a:fillRect/>
          </a:stretch>
        </p:blipFill>
        <p:spPr bwMode="auto">
          <a:xfrm>
            <a:off x="5224272" y="5672117"/>
            <a:ext cx="1307592" cy="1188720"/>
          </a:xfrm>
          <a:prstGeom prst="rect">
            <a:avLst/>
          </a:prstGeom>
          <a:noFill/>
        </p:spPr>
      </p:pic>
      <p:pic>
        <p:nvPicPr>
          <p:cNvPr id="20" name="Picture 10" descr="0001-0412-0613-2704_SM"/>
          <p:cNvPicPr>
            <a:picLocks noChangeArrowheads="1"/>
          </p:cNvPicPr>
          <p:nvPr userDrawn="1"/>
        </p:nvPicPr>
        <p:blipFill>
          <a:blip r:embed="rId4" cstate="print"/>
          <a:srcRect b="9554"/>
          <a:stretch>
            <a:fillRect/>
          </a:stretch>
        </p:blipFill>
        <p:spPr bwMode="auto">
          <a:xfrm>
            <a:off x="0" y="5669280"/>
            <a:ext cx="1307592" cy="1190139"/>
          </a:xfrm>
          <a:prstGeom prst="rect">
            <a:avLst/>
          </a:prstGeom>
          <a:noFill/>
        </p:spPr>
      </p:pic>
      <p:pic>
        <p:nvPicPr>
          <p:cNvPr id="21" name="Picture 11" descr="Copy of TransVNRstill"/>
          <p:cNvPicPr>
            <a:picLocks noChangeArrowheads="1"/>
          </p:cNvPicPr>
          <p:nvPr userDrawn="1"/>
        </p:nvPicPr>
        <p:blipFill>
          <a:blip r:embed="rId5" cstate="print"/>
          <a:srcRect l="12204" r="12204"/>
          <a:stretch>
            <a:fillRect/>
          </a:stretch>
        </p:blipFill>
        <p:spPr bwMode="auto">
          <a:xfrm>
            <a:off x="2612136" y="5670699"/>
            <a:ext cx="1307592" cy="1188720"/>
          </a:xfrm>
          <a:prstGeom prst="rect">
            <a:avLst/>
          </a:prstGeom>
          <a:noFill/>
        </p:spPr>
      </p:pic>
      <p:pic>
        <p:nvPicPr>
          <p:cNvPr id="22" name="Picture 12" descr="untitled5"/>
          <p:cNvPicPr>
            <a:picLocks noChangeArrowheads="1"/>
          </p:cNvPicPr>
          <p:nvPr userDrawn="1"/>
        </p:nvPicPr>
        <p:blipFill>
          <a:blip r:embed="rId6" cstate="print"/>
          <a:srcRect l="4886" t="12372" r="12213"/>
          <a:stretch>
            <a:fillRect/>
          </a:stretch>
        </p:blipFill>
        <p:spPr bwMode="auto">
          <a:xfrm>
            <a:off x="6530340" y="5670699"/>
            <a:ext cx="1307592" cy="1188720"/>
          </a:xfrm>
          <a:prstGeom prst="rect">
            <a:avLst/>
          </a:prstGeom>
          <a:noFill/>
        </p:spPr>
      </p:pic>
      <p:pic>
        <p:nvPicPr>
          <p:cNvPr id="23" name="Picture 13" descr="dfa17572"/>
          <p:cNvPicPr>
            <a:picLocks noChangeArrowheads="1"/>
          </p:cNvPicPr>
          <p:nvPr userDrawn="1"/>
        </p:nvPicPr>
        <p:blipFill>
          <a:blip r:embed="rId7" cstate="print"/>
          <a:srcRect l="14467" r="24112"/>
          <a:stretch>
            <a:fillRect/>
          </a:stretch>
        </p:blipFill>
        <p:spPr bwMode="auto">
          <a:xfrm>
            <a:off x="3918204" y="5670699"/>
            <a:ext cx="1307592" cy="1188720"/>
          </a:xfrm>
          <a:prstGeom prst="rect">
            <a:avLst/>
          </a:prstGeom>
          <a:noFill/>
        </p:spPr>
      </p:pic>
      <p:pic>
        <p:nvPicPr>
          <p:cNvPr id="24" name="Picture 2" descr="Description: http://www.inquisitr.com/wp-content/2012/01/pipeline.jpg"/>
          <p:cNvPicPr>
            <a:picLocks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36408" y="5670699"/>
            <a:ext cx="1307592"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userDrawn="1"/>
        </p:nvSpPr>
        <p:spPr>
          <a:xfrm>
            <a:off x="1409702" y="0"/>
            <a:ext cx="7734298" cy="1261872"/>
          </a:xfrm>
          <a:prstGeom prst="rect">
            <a:avLst/>
          </a:prstGeom>
          <a:solidFill>
            <a:srgbClr val="00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UNITED STATES</a:t>
            </a:r>
          </a:p>
          <a:p>
            <a:pPr algn="l"/>
            <a:r>
              <a:rPr lang="en-US" sz="25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DEPARTMENT OF TRANSPORTATION</a:t>
            </a:r>
          </a:p>
          <a:p>
            <a:pPr algn="l"/>
            <a:r>
              <a:rPr lang="en-US" b="1" dirty="0">
                <a:latin typeface="Arial" panose="020B0604020202020204" pitchFamily="34" charset="0"/>
                <a:cs typeface="Arial" panose="020B0604020202020204" pitchFamily="34" charset="0"/>
              </a:rPr>
              <a:t>Office of Intelligence, Security, and Emergency Response (S-60)</a:t>
            </a:r>
          </a:p>
        </p:txBody>
      </p:sp>
      <p:grpSp>
        <p:nvGrpSpPr>
          <p:cNvPr id="26" name="Group 25"/>
          <p:cNvGrpSpPr/>
          <p:nvPr userDrawn="1"/>
        </p:nvGrpSpPr>
        <p:grpSpPr>
          <a:xfrm>
            <a:off x="-1" y="0"/>
            <a:ext cx="1409703" cy="1261872"/>
            <a:chOff x="-1" y="0"/>
            <a:chExt cx="1409703" cy="1261872"/>
          </a:xfrm>
        </p:grpSpPr>
        <p:sp>
          <p:nvSpPr>
            <p:cNvPr id="27" name="Rectangle 26"/>
            <p:cNvSpPr/>
            <p:nvPr userDrawn="1"/>
          </p:nvSpPr>
          <p:spPr>
            <a:xfrm>
              <a:off x="-1" y="0"/>
              <a:ext cx="1409703" cy="1261872"/>
            </a:xfrm>
            <a:prstGeom prst="rect">
              <a:avLst/>
            </a:prstGeom>
            <a:solidFill>
              <a:srgbClr val="00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 descr="DOT Seal"/>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17090" y="139446"/>
              <a:ext cx="982980" cy="982980"/>
            </a:xfrm>
            <a:prstGeom prst="ellipse">
              <a:avLst/>
            </a:prstGeom>
            <a:noFill/>
            <a:ln w="9525">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283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70E9C-10F0-421D-81B8-0D05522A948B}"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A11F1-0321-4F0C-A596-B20551E1A41B}" type="slidenum">
              <a:rPr lang="en-US" smtClean="0"/>
              <a:t>‹#›</a:t>
            </a:fld>
            <a:endParaRPr lang="en-US"/>
          </a:p>
        </p:txBody>
      </p:sp>
    </p:spTree>
    <p:extLst>
      <p:ext uri="{BB962C8B-B14F-4D97-AF65-F5344CB8AC3E}">
        <p14:creationId xmlns:p14="http://schemas.microsoft.com/office/powerpoint/2010/main" val="15786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70E9C-10F0-421D-81B8-0D05522A948B}"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A11F1-0321-4F0C-A596-B20551E1A41B}" type="slidenum">
              <a:rPr lang="en-US" smtClean="0"/>
              <a:t>‹#›</a:t>
            </a:fld>
            <a:endParaRPr lang="en-US"/>
          </a:p>
        </p:txBody>
      </p:sp>
    </p:spTree>
    <p:extLst>
      <p:ext uri="{BB962C8B-B14F-4D97-AF65-F5344CB8AC3E}">
        <p14:creationId xmlns:p14="http://schemas.microsoft.com/office/powerpoint/2010/main" val="14842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9208"/>
            <a:ext cx="914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Content Placeholder 2"/>
          <p:cNvSpPr>
            <a:spLocks noGrp="1"/>
          </p:cNvSpPr>
          <p:nvPr>
            <p:ph idx="1"/>
          </p:nvPr>
        </p:nvSpPr>
        <p:spPr>
          <a:xfrm>
            <a:off x="457200" y="16002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3" name="Group 42"/>
          <p:cNvGrpSpPr/>
          <p:nvPr userDrawn="1"/>
        </p:nvGrpSpPr>
        <p:grpSpPr>
          <a:xfrm>
            <a:off x="-1" y="6219551"/>
            <a:ext cx="4637004" cy="647275"/>
            <a:chOff x="-1" y="6202773"/>
            <a:chExt cx="4637004" cy="647275"/>
          </a:xfrm>
        </p:grpSpPr>
        <p:sp>
          <p:nvSpPr>
            <p:cNvPr id="44" name="Rectangle 43"/>
            <p:cNvSpPr/>
            <p:nvPr/>
          </p:nvSpPr>
          <p:spPr>
            <a:xfrm>
              <a:off x="-1" y="6466103"/>
              <a:ext cx="4637004" cy="38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marL="0" marR="0">
                <a:spcBef>
                  <a:spcPts val="0"/>
                </a:spcBef>
                <a:spcAft>
                  <a:spcPts val="0"/>
                </a:spcAft>
              </a:pPr>
              <a:r>
                <a:rPr lang="en-US" sz="900" kern="1200" spc="-50" dirty="0">
                  <a:solidFill>
                    <a:schemeClr val="bg1"/>
                  </a:solidFill>
                  <a:effectLst/>
                  <a:latin typeface="Arial"/>
                  <a:ea typeface="Verdana"/>
                </a:rPr>
                <a:t>U.S. Department of Transportation</a:t>
              </a:r>
              <a:endParaRPr lang="en-US" sz="1200" dirty="0">
                <a:solidFill>
                  <a:schemeClr val="bg1"/>
                </a:solidFill>
                <a:effectLst/>
                <a:latin typeface="Times New Roman"/>
                <a:ea typeface="Times New Roman"/>
              </a:endParaRPr>
            </a:p>
            <a:p>
              <a:pPr marL="0" marR="0">
                <a:spcBef>
                  <a:spcPts val="0"/>
                </a:spcBef>
                <a:spcAft>
                  <a:spcPts val="1200"/>
                </a:spcAft>
              </a:pPr>
              <a:r>
                <a:rPr lang="en-US" sz="900" b="1" kern="1200" spc="-50" dirty="0">
                  <a:solidFill>
                    <a:schemeClr val="bg1"/>
                  </a:solidFill>
                  <a:effectLst/>
                  <a:latin typeface="Arial"/>
                  <a:ea typeface="Verdana"/>
                </a:rPr>
                <a:t>Office of Intelligence, Security, and Emergency Response</a:t>
              </a:r>
              <a:r>
                <a:rPr lang="en-US" sz="900" b="1" kern="1200" spc="-50" baseline="0" dirty="0">
                  <a:solidFill>
                    <a:schemeClr val="bg1"/>
                  </a:solidFill>
                  <a:effectLst/>
                  <a:latin typeface="Arial"/>
                  <a:ea typeface="Verdana"/>
                </a:rPr>
                <a:t> - </a:t>
              </a:r>
              <a:r>
                <a:rPr lang="en-US" sz="900" b="1" kern="1200" spc="-50" dirty="0">
                  <a:solidFill>
                    <a:schemeClr val="bg1"/>
                  </a:solidFill>
                  <a:effectLst/>
                  <a:latin typeface="Arial"/>
                  <a:ea typeface="Verdana"/>
                </a:rPr>
                <a:t>National Response Program</a:t>
              </a:r>
              <a:endParaRPr lang="en-US" sz="1200" dirty="0">
                <a:solidFill>
                  <a:schemeClr val="bg1"/>
                </a:solidFill>
                <a:effectLst/>
                <a:latin typeface="Times New Roman"/>
                <a:ea typeface="Times New Roman"/>
              </a:endParaRPr>
            </a:p>
          </p:txBody>
        </p:sp>
        <p:pic>
          <p:nvPicPr>
            <p:cNvPr id="45" name="Picture 44" descr="DOT Seal"/>
            <p:cNvPicPr/>
            <p:nvPr userDrawn="1"/>
          </p:nvPicPr>
          <p:blipFill rotWithShape="1">
            <a:blip r:embed="rId3" cstate="print">
              <a:extLst>
                <a:ext uri="{28A0092B-C50C-407E-A947-70E740481C1C}">
                  <a14:useLocalDpi xmlns:a14="http://schemas.microsoft.com/office/drawing/2010/main" val="0"/>
                </a:ext>
              </a:extLst>
            </a:blip>
            <a:srcRect l="14856" t="14799" r="15144" b="14185"/>
            <a:stretch/>
          </p:blipFill>
          <p:spPr bwMode="auto">
            <a:xfrm>
              <a:off x="89731" y="6202773"/>
              <a:ext cx="286656" cy="290176"/>
            </a:xfrm>
            <a:prstGeom prst="ellipse">
              <a:avLst/>
            </a:prstGeom>
            <a:noFill/>
            <a:ln w="12700">
              <a:solidFill>
                <a:schemeClr val="bg1"/>
              </a:solidFill>
            </a:ln>
          </p:spPr>
        </p:pic>
      </p:grpSp>
      <p:sp>
        <p:nvSpPr>
          <p:cNvPr id="46" name="Title 1"/>
          <p:cNvSpPr>
            <a:spLocks noGrp="1"/>
          </p:cNvSpPr>
          <p:nvPr>
            <p:ph type="title"/>
          </p:nvPr>
        </p:nvSpPr>
        <p:spPr>
          <a:xfrm>
            <a:off x="457200" y="0"/>
            <a:ext cx="8229600" cy="1143000"/>
          </a:xfrm>
        </p:spPr>
        <p:txBody>
          <a:bodyPr/>
          <a:lstStyle>
            <a:lvl1pPr>
              <a:defRPr>
                <a:solidFill>
                  <a:srgbClr val="00206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8" name="Slide Number Placeholder 14"/>
          <p:cNvSpPr txBox="1">
            <a:spLocks/>
          </p:cNvSpPr>
          <p:nvPr userDrawn="1"/>
        </p:nvSpPr>
        <p:spPr>
          <a:xfrm>
            <a:off x="7010400" y="6143726"/>
            <a:ext cx="2133600" cy="27432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A2FDC5-DACA-4CE7-984F-97DB89A0C1F3}" type="slidenum">
              <a:rPr lang="en-US" smtClean="0">
                <a:solidFill>
                  <a:prstClr val="white"/>
                </a:solidFill>
                <a:latin typeface="Arial" pitchFamily="34" charset="0"/>
                <a:cs typeface="Arial" pitchFamily="34" charset="0"/>
              </a:rPr>
              <a:pPr/>
              <a:t>‹#›</a:t>
            </a:fld>
            <a:endParaRPr lang="en-US"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09585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9" name="Title 1"/>
          <p:cNvSpPr>
            <a:spLocks noGrp="1"/>
          </p:cNvSpPr>
          <p:nvPr>
            <p:ph type="title"/>
          </p:nvPr>
        </p:nvSpPr>
        <p:spPr>
          <a:xfrm>
            <a:off x="457200" y="0"/>
            <a:ext cx="8229600" cy="1143000"/>
          </a:xfrm>
        </p:spPr>
        <p:txBody>
          <a:bodyPr/>
          <a:lstStyle>
            <a:lvl1pPr>
              <a:defRPr>
                <a:solidFill>
                  <a:srgbClr val="00206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3" name="Content Placeholder 2"/>
          <p:cNvSpPr>
            <a:spLocks noGrp="1"/>
          </p:cNvSpPr>
          <p:nvPr>
            <p:ph idx="1"/>
          </p:nvPr>
        </p:nvSpPr>
        <p:spPr>
          <a:xfrm>
            <a:off x="457200" y="16002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9208"/>
            <a:ext cx="914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userDrawn="1"/>
        </p:nvGrpSpPr>
        <p:grpSpPr>
          <a:xfrm>
            <a:off x="-1" y="6219551"/>
            <a:ext cx="4637004" cy="647275"/>
            <a:chOff x="-1" y="6202773"/>
            <a:chExt cx="4637004" cy="647275"/>
          </a:xfrm>
        </p:grpSpPr>
        <p:sp>
          <p:nvSpPr>
            <p:cNvPr id="13" name="Rectangle 12"/>
            <p:cNvSpPr/>
            <p:nvPr/>
          </p:nvSpPr>
          <p:spPr>
            <a:xfrm>
              <a:off x="-1" y="6466103"/>
              <a:ext cx="4637004" cy="38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marL="0" marR="0">
                <a:spcBef>
                  <a:spcPts val="0"/>
                </a:spcBef>
                <a:spcAft>
                  <a:spcPts val="0"/>
                </a:spcAft>
              </a:pPr>
              <a:r>
                <a:rPr lang="en-US" sz="900" kern="1200" spc="-50" dirty="0">
                  <a:solidFill>
                    <a:schemeClr val="bg1"/>
                  </a:solidFill>
                  <a:effectLst/>
                  <a:latin typeface="Arial"/>
                  <a:ea typeface="Verdana"/>
                </a:rPr>
                <a:t>U.S. Department of Transportation</a:t>
              </a:r>
              <a:endParaRPr lang="en-US" sz="1200" dirty="0">
                <a:solidFill>
                  <a:schemeClr val="bg1"/>
                </a:solidFill>
                <a:effectLst/>
                <a:latin typeface="Times New Roman"/>
                <a:ea typeface="Times New Roman"/>
              </a:endParaRPr>
            </a:p>
            <a:p>
              <a:pPr marL="0" marR="0">
                <a:spcBef>
                  <a:spcPts val="0"/>
                </a:spcBef>
                <a:spcAft>
                  <a:spcPts val="1200"/>
                </a:spcAft>
              </a:pPr>
              <a:r>
                <a:rPr lang="en-US" sz="900" b="1" kern="1200" spc="-50" dirty="0">
                  <a:solidFill>
                    <a:schemeClr val="bg1"/>
                  </a:solidFill>
                  <a:effectLst/>
                  <a:latin typeface="Arial"/>
                  <a:ea typeface="Verdana"/>
                </a:rPr>
                <a:t>Office of Intelligence, Security, and Emergency Response</a:t>
              </a:r>
              <a:r>
                <a:rPr lang="en-US" sz="900" b="1" kern="1200" spc="-50" baseline="0" dirty="0">
                  <a:solidFill>
                    <a:schemeClr val="bg1"/>
                  </a:solidFill>
                  <a:effectLst/>
                  <a:latin typeface="Arial"/>
                  <a:ea typeface="Verdana"/>
                </a:rPr>
                <a:t> - </a:t>
              </a:r>
              <a:r>
                <a:rPr lang="en-US" sz="900" b="1" kern="1200" spc="-50" dirty="0">
                  <a:solidFill>
                    <a:schemeClr val="bg1"/>
                  </a:solidFill>
                  <a:effectLst/>
                  <a:latin typeface="Arial"/>
                  <a:ea typeface="Verdana"/>
                </a:rPr>
                <a:t>National Response Program</a:t>
              </a:r>
              <a:endParaRPr lang="en-US" sz="1200" dirty="0">
                <a:solidFill>
                  <a:schemeClr val="bg1"/>
                </a:solidFill>
                <a:effectLst/>
                <a:latin typeface="Times New Roman"/>
                <a:ea typeface="Times New Roman"/>
              </a:endParaRPr>
            </a:p>
          </p:txBody>
        </p:sp>
        <p:pic>
          <p:nvPicPr>
            <p:cNvPr id="14" name="Picture 13" descr="DOT Seal"/>
            <p:cNvPicPr/>
            <p:nvPr userDrawn="1"/>
          </p:nvPicPr>
          <p:blipFill rotWithShape="1">
            <a:blip r:embed="rId3" cstate="print">
              <a:extLst>
                <a:ext uri="{28A0092B-C50C-407E-A947-70E740481C1C}">
                  <a14:useLocalDpi xmlns:a14="http://schemas.microsoft.com/office/drawing/2010/main" val="0"/>
                </a:ext>
              </a:extLst>
            </a:blip>
            <a:srcRect l="14856" t="14799" r="15144" b="14185"/>
            <a:stretch/>
          </p:blipFill>
          <p:spPr bwMode="auto">
            <a:xfrm>
              <a:off x="89731" y="6202773"/>
              <a:ext cx="286656" cy="290176"/>
            </a:xfrm>
            <a:prstGeom prst="ellipse">
              <a:avLst/>
            </a:prstGeom>
            <a:noFill/>
            <a:ln w="12700">
              <a:solidFill>
                <a:schemeClr val="bg1"/>
              </a:solidFill>
            </a:ln>
          </p:spPr>
        </p:pic>
      </p:grpSp>
      <p:sp>
        <p:nvSpPr>
          <p:cNvPr id="16" name="Slide Number Placeholder 14"/>
          <p:cNvSpPr txBox="1">
            <a:spLocks/>
          </p:cNvSpPr>
          <p:nvPr userDrawn="1"/>
        </p:nvSpPr>
        <p:spPr>
          <a:xfrm>
            <a:off x="7010400" y="6143726"/>
            <a:ext cx="2133600" cy="27432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A2FDC5-DACA-4CE7-984F-97DB89A0C1F3}" type="slidenum">
              <a:rPr lang="en-US" smtClean="0">
                <a:solidFill>
                  <a:prstClr val="white"/>
                </a:solidFill>
                <a:latin typeface="Arial" pitchFamily="34" charset="0"/>
                <a:cs typeface="Arial" pitchFamily="34" charset="0"/>
              </a:rPr>
              <a:pPr/>
              <a:t>‹#›</a:t>
            </a:fld>
            <a:endParaRPr lang="en-US"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31949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 name="Title 1"/>
          <p:cNvSpPr>
            <a:spLocks noGrp="1"/>
          </p:cNvSpPr>
          <p:nvPr>
            <p:ph type="title"/>
          </p:nvPr>
        </p:nvSpPr>
        <p:spPr>
          <a:xfrm>
            <a:off x="457200" y="0"/>
            <a:ext cx="8229600" cy="1143000"/>
          </a:xfrm>
        </p:spPr>
        <p:txBody>
          <a:bodyPr/>
          <a:lstStyle>
            <a:lvl1pPr>
              <a:defRPr>
                <a:solidFill>
                  <a:srgbClr val="00206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9208"/>
            <a:ext cx="914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userDrawn="1"/>
        </p:nvGrpSpPr>
        <p:grpSpPr>
          <a:xfrm>
            <a:off x="-2" y="6219551"/>
            <a:ext cx="6324601" cy="647275"/>
            <a:chOff x="-2" y="6202773"/>
            <a:chExt cx="6324601" cy="647275"/>
          </a:xfrm>
        </p:grpSpPr>
        <p:sp>
          <p:nvSpPr>
            <p:cNvPr id="14" name="Rectangle 13"/>
            <p:cNvSpPr/>
            <p:nvPr/>
          </p:nvSpPr>
          <p:spPr>
            <a:xfrm>
              <a:off x="-2" y="6466103"/>
              <a:ext cx="6324601" cy="38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marL="0" marR="0">
                <a:spcBef>
                  <a:spcPts val="0"/>
                </a:spcBef>
                <a:spcAft>
                  <a:spcPts val="0"/>
                </a:spcAft>
              </a:pPr>
              <a:r>
                <a:rPr lang="en-US" sz="900" kern="1200" spc="-50" dirty="0">
                  <a:solidFill>
                    <a:schemeClr val="bg1"/>
                  </a:solidFill>
                  <a:effectLst/>
                  <a:latin typeface="Arial"/>
                  <a:ea typeface="Verdana"/>
                </a:rPr>
                <a:t>U.S. Department of Transportation</a:t>
              </a:r>
              <a:endParaRPr lang="en-US" sz="1200" dirty="0">
                <a:solidFill>
                  <a:schemeClr val="bg1"/>
                </a:solidFill>
                <a:effectLst/>
                <a:latin typeface="Times New Roman"/>
                <a:ea typeface="Times New Roman"/>
              </a:endParaRPr>
            </a:p>
            <a:p>
              <a:pPr marL="0" marR="0">
                <a:spcBef>
                  <a:spcPts val="0"/>
                </a:spcBef>
                <a:spcAft>
                  <a:spcPts val="1200"/>
                </a:spcAft>
              </a:pPr>
              <a:r>
                <a:rPr lang="en-US" sz="900" b="1" kern="1200" spc="-50" dirty="0">
                  <a:solidFill>
                    <a:schemeClr val="bg1"/>
                  </a:solidFill>
                  <a:effectLst/>
                  <a:latin typeface="Arial"/>
                  <a:ea typeface="Verdana"/>
                </a:rPr>
                <a:t>Office of Intelligence, Security, and Emergency Response</a:t>
              </a:r>
              <a:r>
                <a:rPr lang="en-US" sz="900" b="1" kern="1200" spc="-50" baseline="0" dirty="0">
                  <a:solidFill>
                    <a:schemeClr val="bg1"/>
                  </a:solidFill>
                  <a:effectLst/>
                  <a:latin typeface="Arial"/>
                  <a:ea typeface="Verdana"/>
                </a:rPr>
                <a:t> - </a:t>
              </a:r>
              <a:r>
                <a:rPr lang="en-US" sz="900" b="1" kern="1200" spc="-50" dirty="0">
                  <a:solidFill>
                    <a:schemeClr val="bg1"/>
                  </a:solidFill>
                  <a:effectLst/>
                  <a:latin typeface="Arial"/>
                  <a:ea typeface="Verdana"/>
                </a:rPr>
                <a:t>National Transportation Response and Recovery Program</a:t>
              </a:r>
              <a:endParaRPr lang="en-US" sz="1200" dirty="0">
                <a:solidFill>
                  <a:schemeClr val="bg1"/>
                </a:solidFill>
                <a:effectLst/>
                <a:latin typeface="Times New Roman"/>
                <a:ea typeface="Times New Roman"/>
              </a:endParaRPr>
            </a:p>
          </p:txBody>
        </p:sp>
        <p:pic>
          <p:nvPicPr>
            <p:cNvPr id="15" name="Picture 14" descr="DOT Seal"/>
            <p:cNvPicPr/>
            <p:nvPr userDrawn="1"/>
          </p:nvPicPr>
          <p:blipFill rotWithShape="1">
            <a:blip r:embed="rId3" cstate="print">
              <a:extLst>
                <a:ext uri="{28A0092B-C50C-407E-A947-70E740481C1C}">
                  <a14:useLocalDpi xmlns:a14="http://schemas.microsoft.com/office/drawing/2010/main" val="0"/>
                </a:ext>
              </a:extLst>
            </a:blip>
            <a:srcRect l="14856" t="14799" r="15144" b="14185"/>
            <a:stretch/>
          </p:blipFill>
          <p:spPr bwMode="auto">
            <a:xfrm>
              <a:off x="89731" y="6202773"/>
              <a:ext cx="286656" cy="290176"/>
            </a:xfrm>
            <a:prstGeom prst="ellipse">
              <a:avLst/>
            </a:prstGeom>
            <a:noFill/>
            <a:ln w="12700">
              <a:solidFill>
                <a:schemeClr val="bg1"/>
              </a:solidFill>
            </a:ln>
          </p:spPr>
        </p:pic>
      </p:grpSp>
      <p:sp>
        <p:nvSpPr>
          <p:cNvPr id="17" name="Slide Number Placeholder 14"/>
          <p:cNvSpPr txBox="1">
            <a:spLocks/>
          </p:cNvSpPr>
          <p:nvPr userDrawn="1"/>
        </p:nvSpPr>
        <p:spPr>
          <a:xfrm>
            <a:off x="7010400" y="6143726"/>
            <a:ext cx="2133600" cy="27432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A2FDC5-DACA-4CE7-984F-97DB89A0C1F3}" type="slidenum">
              <a:rPr lang="en-US" smtClean="0">
                <a:solidFill>
                  <a:prstClr val="white"/>
                </a:solidFill>
                <a:latin typeface="Arial" pitchFamily="34" charset="0"/>
                <a:cs typeface="Arial" pitchFamily="34" charset="0"/>
              </a:rPr>
              <a:pPr/>
              <a:t>‹#›</a:t>
            </a:fld>
            <a:endParaRPr lang="en-US"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68485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itle 1"/>
          <p:cNvSpPr>
            <a:spLocks noGrp="1"/>
          </p:cNvSpPr>
          <p:nvPr>
            <p:ph type="title"/>
          </p:nvPr>
        </p:nvSpPr>
        <p:spPr>
          <a:xfrm>
            <a:off x="457200" y="0"/>
            <a:ext cx="8229600" cy="1143000"/>
          </a:xfrm>
        </p:spPr>
        <p:txBody>
          <a:bodyPr/>
          <a:lstStyle>
            <a:lvl1pPr>
              <a:defRPr>
                <a:solidFill>
                  <a:srgbClr val="00206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pic>
        <p:nvPicPr>
          <p:cNvPr id="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9208"/>
            <a:ext cx="914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userDrawn="1"/>
        </p:nvGrpSpPr>
        <p:grpSpPr>
          <a:xfrm>
            <a:off x="-1" y="6219551"/>
            <a:ext cx="4637004" cy="647275"/>
            <a:chOff x="-1" y="6202773"/>
            <a:chExt cx="4637004" cy="647275"/>
          </a:xfrm>
        </p:grpSpPr>
        <p:sp>
          <p:nvSpPr>
            <p:cNvPr id="16" name="Rectangle 15"/>
            <p:cNvSpPr/>
            <p:nvPr/>
          </p:nvSpPr>
          <p:spPr>
            <a:xfrm>
              <a:off x="-1" y="6466103"/>
              <a:ext cx="4637004" cy="38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marL="0" marR="0">
                <a:spcBef>
                  <a:spcPts val="0"/>
                </a:spcBef>
                <a:spcAft>
                  <a:spcPts val="0"/>
                </a:spcAft>
              </a:pPr>
              <a:r>
                <a:rPr lang="en-US" sz="900" kern="1200" spc="-50" dirty="0">
                  <a:solidFill>
                    <a:schemeClr val="bg1"/>
                  </a:solidFill>
                  <a:effectLst/>
                  <a:latin typeface="Arial"/>
                  <a:ea typeface="Verdana"/>
                </a:rPr>
                <a:t>U.S. Department of Transportation</a:t>
              </a:r>
              <a:endParaRPr lang="en-US" sz="1200" dirty="0">
                <a:solidFill>
                  <a:schemeClr val="bg1"/>
                </a:solidFill>
                <a:effectLst/>
                <a:latin typeface="Times New Roman"/>
                <a:ea typeface="Times New Roman"/>
              </a:endParaRPr>
            </a:p>
            <a:p>
              <a:pPr marL="0" marR="0">
                <a:spcBef>
                  <a:spcPts val="0"/>
                </a:spcBef>
                <a:spcAft>
                  <a:spcPts val="1200"/>
                </a:spcAft>
              </a:pPr>
              <a:r>
                <a:rPr lang="en-US" sz="900" b="1" kern="1200" spc="-50" dirty="0">
                  <a:solidFill>
                    <a:schemeClr val="bg1"/>
                  </a:solidFill>
                  <a:effectLst/>
                  <a:latin typeface="Arial"/>
                  <a:ea typeface="Verdana"/>
                </a:rPr>
                <a:t>Office of Intelligence, Security, and Emergency Response</a:t>
              </a:r>
              <a:r>
                <a:rPr lang="en-US" sz="900" b="1" kern="1200" spc="-50" baseline="0" dirty="0">
                  <a:solidFill>
                    <a:schemeClr val="bg1"/>
                  </a:solidFill>
                  <a:effectLst/>
                  <a:latin typeface="Arial"/>
                  <a:ea typeface="Verdana"/>
                </a:rPr>
                <a:t> - </a:t>
              </a:r>
              <a:r>
                <a:rPr lang="en-US" sz="900" b="1" kern="1200" spc="-50" dirty="0">
                  <a:solidFill>
                    <a:schemeClr val="bg1"/>
                  </a:solidFill>
                  <a:effectLst/>
                  <a:latin typeface="Arial"/>
                  <a:ea typeface="Verdana"/>
                </a:rPr>
                <a:t>National Response Program</a:t>
              </a:r>
              <a:endParaRPr lang="en-US" sz="1200" dirty="0">
                <a:solidFill>
                  <a:schemeClr val="bg1"/>
                </a:solidFill>
                <a:effectLst/>
                <a:latin typeface="Times New Roman"/>
                <a:ea typeface="Times New Roman"/>
              </a:endParaRPr>
            </a:p>
          </p:txBody>
        </p:sp>
        <p:pic>
          <p:nvPicPr>
            <p:cNvPr id="17" name="Picture 16" descr="DOT Seal"/>
            <p:cNvPicPr/>
            <p:nvPr userDrawn="1"/>
          </p:nvPicPr>
          <p:blipFill rotWithShape="1">
            <a:blip r:embed="rId3" cstate="print">
              <a:extLst>
                <a:ext uri="{28A0092B-C50C-407E-A947-70E740481C1C}">
                  <a14:useLocalDpi xmlns:a14="http://schemas.microsoft.com/office/drawing/2010/main" val="0"/>
                </a:ext>
              </a:extLst>
            </a:blip>
            <a:srcRect l="14856" t="14799" r="15144" b="14185"/>
            <a:stretch/>
          </p:blipFill>
          <p:spPr bwMode="auto">
            <a:xfrm>
              <a:off x="89731" y="6202773"/>
              <a:ext cx="286656" cy="290176"/>
            </a:xfrm>
            <a:prstGeom prst="ellipse">
              <a:avLst/>
            </a:prstGeom>
            <a:noFill/>
            <a:ln w="12700">
              <a:solidFill>
                <a:schemeClr val="bg1"/>
              </a:solidFill>
            </a:ln>
          </p:spPr>
        </p:pic>
      </p:grpSp>
      <p:sp>
        <p:nvSpPr>
          <p:cNvPr id="19" name="Slide Number Placeholder 14"/>
          <p:cNvSpPr txBox="1">
            <a:spLocks/>
          </p:cNvSpPr>
          <p:nvPr userDrawn="1"/>
        </p:nvSpPr>
        <p:spPr>
          <a:xfrm>
            <a:off x="7010400" y="6143726"/>
            <a:ext cx="2133600" cy="27432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A2FDC5-DACA-4CE7-984F-97DB89A0C1F3}" type="slidenum">
              <a:rPr lang="en-US" smtClean="0">
                <a:solidFill>
                  <a:prstClr val="white"/>
                </a:solidFill>
                <a:latin typeface="Arial" pitchFamily="34" charset="0"/>
                <a:cs typeface="Arial" pitchFamily="34" charset="0"/>
              </a:rPr>
              <a:pPr/>
              <a:t>‹#›</a:t>
            </a:fld>
            <a:endParaRPr lang="en-US"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56208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7" name="Title 1"/>
          <p:cNvSpPr>
            <a:spLocks noGrp="1"/>
          </p:cNvSpPr>
          <p:nvPr>
            <p:ph type="title"/>
          </p:nvPr>
        </p:nvSpPr>
        <p:spPr>
          <a:xfrm>
            <a:off x="457200" y="0"/>
            <a:ext cx="8229600" cy="1143000"/>
          </a:xfrm>
        </p:spPr>
        <p:txBody>
          <a:bodyPr/>
          <a:lstStyle>
            <a:lvl1pPr>
              <a:defRPr>
                <a:solidFill>
                  <a:srgbClr val="002060"/>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9208"/>
            <a:ext cx="914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userDrawn="1"/>
        </p:nvGrpSpPr>
        <p:grpSpPr>
          <a:xfrm>
            <a:off x="-2" y="6219551"/>
            <a:ext cx="6096002" cy="647275"/>
            <a:chOff x="-2" y="6202773"/>
            <a:chExt cx="6096002" cy="647275"/>
          </a:xfrm>
        </p:grpSpPr>
        <p:sp>
          <p:nvSpPr>
            <p:cNvPr id="12" name="Rectangle 11"/>
            <p:cNvSpPr/>
            <p:nvPr/>
          </p:nvSpPr>
          <p:spPr>
            <a:xfrm>
              <a:off x="-2" y="6466103"/>
              <a:ext cx="6096002" cy="38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marL="0" marR="0">
                <a:spcBef>
                  <a:spcPts val="0"/>
                </a:spcBef>
                <a:spcAft>
                  <a:spcPts val="0"/>
                </a:spcAft>
              </a:pPr>
              <a:r>
                <a:rPr lang="en-US" sz="900" kern="1200" spc="-50" dirty="0">
                  <a:solidFill>
                    <a:schemeClr val="bg1"/>
                  </a:solidFill>
                  <a:effectLst/>
                  <a:latin typeface="Arial"/>
                  <a:ea typeface="Verdana"/>
                </a:rPr>
                <a:t>U.S. Department of Transportation</a:t>
              </a:r>
              <a:endParaRPr lang="en-US" sz="1200" dirty="0">
                <a:solidFill>
                  <a:schemeClr val="bg1"/>
                </a:solidFill>
                <a:effectLst/>
                <a:latin typeface="Times New Roman"/>
                <a:ea typeface="Times New Roman"/>
              </a:endParaRPr>
            </a:p>
            <a:p>
              <a:pPr marL="0" marR="0">
                <a:spcBef>
                  <a:spcPts val="0"/>
                </a:spcBef>
                <a:spcAft>
                  <a:spcPts val="1200"/>
                </a:spcAft>
              </a:pPr>
              <a:r>
                <a:rPr lang="en-US" sz="900" b="1" kern="1200" spc="-50" dirty="0">
                  <a:solidFill>
                    <a:schemeClr val="bg1"/>
                  </a:solidFill>
                  <a:effectLst/>
                  <a:latin typeface="Arial"/>
                  <a:ea typeface="Verdana"/>
                </a:rPr>
                <a:t>Office of Intelligence, Security, and Emergency Response</a:t>
              </a:r>
              <a:r>
                <a:rPr lang="en-US" sz="900" b="1" kern="1200" spc="-50" baseline="0" dirty="0">
                  <a:solidFill>
                    <a:schemeClr val="bg1"/>
                  </a:solidFill>
                  <a:effectLst/>
                  <a:latin typeface="Arial"/>
                  <a:ea typeface="Verdana"/>
                </a:rPr>
                <a:t> - </a:t>
              </a:r>
              <a:r>
                <a:rPr lang="en-US" sz="900" b="1" kern="1200" spc="-50" dirty="0">
                  <a:solidFill>
                    <a:schemeClr val="bg1"/>
                  </a:solidFill>
                  <a:effectLst/>
                  <a:latin typeface="Arial"/>
                  <a:ea typeface="Verdana"/>
                </a:rPr>
                <a:t>National  Transportation Response &amp; Recovery Program</a:t>
              </a:r>
              <a:endParaRPr lang="en-US" sz="1200" dirty="0">
                <a:solidFill>
                  <a:schemeClr val="bg1"/>
                </a:solidFill>
                <a:effectLst/>
                <a:latin typeface="Times New Roman"/>
                <a:ea typeface="Times New Roman"/>
              </a:endParaRPr>
            </a:p>
          </p:txBody>
        </p:sp>
        <p:pic>
          <p:nvPicPr>
            <p:cNvPr id="13" name="Picture 12" descr="DOT Seal"/>
            <p:cNvPicPr/>
            <p:nvPr userDrawn="1"/>
          </p:nvPicPr>
          <p:blipFill rotWithShape="1">
            <a:blip r:embed="rId3" cstate="print">
              <a:extLst>
                <a:ext uri="{28A0092B-C50C-407E-A947-70E740481C1C}">
                  <a14:useLocalDpi xmlns:a14="http://schemas.microsoft.com/office/drawing/2010/main" val="0"/>
                </a:ext>
              </a:extLst>
            </a:blip>
            <a:srcRect l="14856" t="14799" r="15144" b="14185"/>
            <a:stretch/>
          </p:blipFill>
          <p:spPr bwMode="auto">
            <a:xfrm>
              <a:off x="89731" y="6202773"/>
              <a:ext cx="286656" cy="290176"/>
            </a:xfrm>
            <a:prstGeom prst="ellipse">
              <a:avLst/>
            </a:prstGeom>
            <a:noFill/>
            <a:ln w="12700">
              <a:solidFill>
                <a:schemeClr val="bg1"/>
              </a:solidFill>
            </a:ln>
          </p:spPr>
        </p:pic>
      </p:grpSp>
      <p:sp>
        <p:nvSpPr>
          <p:cNvPr id="15" name="Slide Number Placeholder 14"/>
          <p:cNvSpPr txBox="1">
            <a:spLocks/>
          </p:cNvSpPr>
          <p:nvPr userDrawn="1"/>
        </p:nvSpPr>
        <p:spPr>
          <a:xfrm>
            <a:off x="7010400" y="6143726"/>
            <a:ext cx="2133600" cy="27432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A2FDC5-DACA-4CE7-984F-97DB89A0C1F3}" type="slidenum">
              <a:rPr lang="en-US" smtClean="0">
                <a:solidFill>
                  <a:prstClr val="white"/>
                </a:solidFill>
                <a:latin typeface="Arial" pitchFamily="34" charset="0"/>
                <a:cs typeface="Arial" pitchFamily="34" charset="0"/>
              </a:rPr>
              <a:pPr/>
              <a:t>‹#›</a:t>
            </a:fld>
            <a:endParaRPr lang="en-US"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13303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9208"/>
            <a:ext cx="91440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userDrawn="1"/>
        </p:nvGrpSpPr>
        <p:grpSpPr>
          <a:xfrm>
            <a:off x="-1" y="6219551"/>
            <a:ext cx="4637004" cy="647275"/>
            <a:chOff x="-1" y="6202773"/>
            <a:chExt cx="4637004" cy="647275"/>
          </a:xfrm>
        </p:grpSpPr>
        <p:sp>
          <p:nvSpPr>
            <p:cNvPr id="11" name="Rectangle 10"/>
            <p:cNvSpPr/>
            <p:nvPr/>
          </p:nvSpPr>
          <p:spPr>
            <a:xfrm>
              <a:off x="-1" y="6466103"/>
              <a:ext cx="4637004" cy="38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marL="0" marR="0">
                <a:spcBef>
                  <a:spcPts val="0"/>
                </a:spcBef>
                <a:spcAft>
                  <a:spcPts val="0"/>
                </a:spcAft>
              </a:pPr>
              <a:r>
                <a:rPr lang="en-US" sz="900" kern="1200" spc="-50" dirty="0">
                  <a:solidFill>
                    <a:schemeClr val="bg1"/>
                  </a:solidFill>
                  <a:effectLst/>
                  <a:latin typeface="Arial"/>
                  <a:ea typeface="Verdana"/>
                </a:rPr>
                <a:t>U.S. Department of Transportation</a:t>
              </a:r>
              <a:endParaRPr lang="en-US" sz="1200" dirty="0">
                <a:solidFill>
                  <a:schemeClr val="bg1"/>
                </a:solidFill>
                <a:effectLst/>
                <a:latin typeface="Times New Roman"/>
                <a:ea typeface="Times New Roman"/>
              </a:endParaRPr>
            </a:p>
            <a:p>
              <a:pPr marL="0" marR="0">
                <a:spcBef>
                  <a:spcPts val="0"/>
                </a:spcBef>
                <a:spcAft>
                  <a:spcPts val="1200"/>
                </a:spcAft>
              </a:pPr>
              <a:r>
                <a:rPr lang="en-US" sz="900" b="1" kern="1200" spc="-50" dirty="0">
                  <a:solidFill>
                    <a:schemeClr val="bg1"/>
                  </a:solidFill>
                  <a:effectLst/>
                  <a:latin typeface="Arial"/>
                  <a:ea typeface="Verdana"/>
                </a:rPr>
                <a:t>Office of Intelligence, Security, and Emergency Response</a:t>
              </a:r>
              <a:r>
                <a:rPr lang="en-US" sz="900" b="1" kern="1200" spc="-50" baseline="0" dirty="0">
                  <a:solidFill>
                    <a:schemeClr val="bg1"/>
                  </a:solidFill>
                  <a:effectLst/>
                  <a:latin typeface="Arial"/>
                  <a:ea typeface="Verdana"/>
                </a:rPr>
                <a:t> - </a:t>
              </a:r>
              <a:r>
                <a:rPr lang="en-US" sz="900" b="1" kern="1200" spc="-50" dirty="0">
                  <a:solidFill>
                    <a:schemeClr val="bg1"/>
                  </a:solidFill>
                  <a:effectLst/>
                  <a:latin typeface="Arial"/>
                  <a:ea typeface="Verdana"/>
                </a:rPr>
                <a:t>National Response Program</a:t>
              </a:r>
              <a:endParaRPr lang="en-US" sz="1200" dirty="0">
                <a:solidFill>
                  <a:schemeClr val="bg1"/>
                </a:solidFill>
                <a:effectLst/>
                <a:latin typeface="Times New Roman"/>
                <a:ea typeface="Times New Roman"/>
              </a:endParaRPr>
            </a:p>
          </p:txBody>
        </p:sp>
        <p:pic>
          <p:nvPicPr>
            <p:cNvPr id="12" name="Picture 11" descr="DOT Seal"/>
            <p:cNvPicPr/>
            <p:nvPr userDrawn="1"/>
          </p:nvPicPr>
          <p:blipFill rotWithShape="1">
            <a:blip r:embed="rId3" cstate="print">
              <a:extLst>
                <a:ext uri="{28A0092B-C50C-407E-A947-70E740481C1C}">
                  <a14:useLocalDpi xmlns:a14="http://schemas.microsoft.com/office/drawing/2010/main" val="0"/>
                </a:ext>
              </a:extLst>
            </a:blip>
            <a:srcRect l="14856" t="14799" r="15144" b="14185"/>
            <a:stretch/>
          </p:blipFill>
          <p:spPr bwMode="auto">
            <a:xfrm>
              <a:off x="89731" y="6202773"/>
              <a:ext cx="286656" cy="290176"/>
            </a:xfrm>
            <a:prstGeom prst="ellipse">
              <a:avLst/>
            </a:prstGeom>
            <a:noFill/>
            <a:ln w="12700">
              <a:solidFill>
                <a:schemeClr val="bg1"/>
              </a:solidFill>
            </a:ln>
          </p:spPr>
        </p:pic>
      </p:grpSp>
      <p:sp>
        <p:nvSpPr>
          <p:cNvPr id="14" name="Slide Number Placeholder 14"/>
          <p:cNvSpPr txBox="1">
            <a:spLocks/>
          </p:cNvSpPr>
          <p:nvPr userDrawn="1"/>
        </p:nvSpPr>
        <p:spPr>
          <a:xfrm>
            <a:off x="7010400" y="6143726"/>
            <a:ext cx="2133600" cy="27432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A2FDC5-DACA-4CE7-984F-97DB89A0C1F3}" type="slidenum">
              <a:rPr lang="en-US" smtClean="0">
                <a:solidFill>
                  <a:prstClr val="white"/>
                </a:solidFill>
                <a:latin typeface="Arial" pitchFamily="34" charset="0"/>
                <a:cs typeface="Arial" pitchFamily="34" charset="0"/>
              </a:rPr>
              <a:pPr/>
              <a:t>‹#›</a:t>
            </a:fld>
            <a:endParaRPr lang="en-US"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17693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670E9C-10F0-421D-81B8-0D05522A948B}"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A11F1-0321-4F0C-A596-B20551E1A41B}" type="slidenum">
              <a:rPr lang="en-US" smtClean="0"/>
              <a:t>‹#›</a:t>
            </a:fld>
            <a:endParaRPr lang="en-US"/>
          </a:p>
        </p:txBody>
      </p:sp>
    </p:spTree>
    <p:extLst>
      <p:ext uri="{BB962C8B-B14F-4D97-AF65-F5344CB8AC3E}">
        <p14:creationId xmlns:p14="http://schemas.microsoft.com/office/powerpoint/2010/main" val="19893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670E9C-10F0-421D-81B8-0D05522A948B}" type="datetimeFigureOut">
              <a:rPr lang="en-US" smtClean="0"/>
              <a:t>9/20/2023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A11F1-0321-4F0C-A596-B20551E1A41B}" type="slidenum">
              <a:rPr lang="en-US" smtClean="0"/>
              <a:t>‹#›</a:t>
            </a:fld>
            <a:endParaRPr lang="en-US"/>
          </a:p>
        </p:txBody>
      </p:sp>
    </p:spTree>
    <p:extLst>
      <p:ext uri="{BB962C8B-B14F-4D97-AF65-F5344CB8AC3E}">
        <p14:creationId xmlns:p14="http://schemas.microsoft.com/office/powerpoint/2010/main" val="326809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70E9C-10F0-421D-81B8-0D05522A948B}" type="datetimeFigureOut">
              <a:rPr lang="en-US" smtClean="0"/>
              <a:t>9/20/2023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A11F1-0321-4F0C-A596-B20551E1A41B}" type="slidenum">
              <a:rPr lang="en-US" smtClean="0"/>
              <a:t>‹#›</a:t>
            </a:fld>
            <a:endParaRPr lang="en-US"/>
          </a:p>
        </p:txBody>
      </p:sp>
    </p:spTree>
    <p:extLst>
      <p:ext uri="{BB962C8B-B14F-4D97-AF65-F5344CB8AC3E}">
        <p14:creationId xmlns:p14="http://schemas.microsoft.com/office/powerpoint/2010/main" val="204209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Sharon.cuevas@dot.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667000"/>
            <a:ext cx="7772400" cy="1470025"/>
          </a:xfrm>
        </p:spPr>
        <p:txBody>
          <a:bodyPr>
            <a:normAutofit fontScale="90000"/>
          </a:bodyPr>
          <a:lstStyle/>
          <a:p>
            <a:r>
              <a:rPr lang="en-US" b="1" dirty="0">
                <a:effectLst>
                  <a:outerShdw blurRad="38100" dist="38100" dir="2700000" algn="tl">
                    <a:srgbClr val="000000">
                      <a:alpha val="43137"/>
                    </a:srgbClr>
                  </a:outerShdw>
                </a:effectLst>
              </a:rPr>
              <a:t>USDOT National Transportation Response &amp; Recovery Program and ESF-1 Overview</a:t>
            </a:r>
            <a:endParaRPr lang="en-US"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1132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124B3F-E3F3-4AB9-BC3C-E5A121FA1AD8}"/>
              </a:ext>
            </a:extLst>
          </p:cNvPr>
          <p:cNvPicPr>
            <a:picLocks noChangeAspect="1"/>
          </p:cNvPicPr>
          <p:nvPr/>
        </p:nvPicPr>
        <p:blipFill>
          <a:blip r:embed="rId3"/>
          <a:stretch>
            <a:fillRect/>
          </a:stretch>
        </p:blipFill>
        <p:spPr>
          <a:xfrm>
            <a:off x="4998487" y="643467"/>
            <a:ext cx="3481916" cy="5571066"/>
          </a:xfrm>
          <a:prstGeom prst="rect">
            <a:avLst/>
          </a:prstGeom>
        </p:spPr>
      </p:pic>
      <p:pic>
        <p:nvPicPr>
          <p:cNvPr id="3" name="Picture 2">
            <a:extLst>
              <a:ext uri="{FF2B5EF4-FFF2-40B4-BE49-F238E27FC236}">
                <a16:creationId xmlns:a16="http://schemas.microsoft.com/office/drawing/2014/main" id="{6783C58E-4F73-4EF8-9B2B-6FAF98490A93}"/>
              </a:ext>
            </a:extLst>
          </p:cNvPr>
          <p:cNvPicPr>
            <a:picLocks noChangeAspect="1"/>
          </p:cNvPicPr>
          <p:nvPr/>
        </p:nvPicPr>
        <p:blipFill>
          <a:blip r:embed="rId4"/>
          <a:stretch>
            <a:fillRect/>
          </a:stretch>
        </p:blipFill>
        <p:spPr>
          <a:xfrm>
            <a:off x="566102" y="643467"/>
            <a:ext cx="3676903" cy="5571066"/>
          </a:xfrm>
          <a:prstGeom prst="rect">
            <a:avLst/>
          </a:prstGeom>
        </p:spPr>
      </p:pic>
    </p:spTree>
    <p:extLst>
      <p:ext uri="{BB962C8B-B14F-4D97-AF65-F5344CB8AC3E}">
        <p14:creationId xmlns:p14="http://schemas.microsoft.com/office/powerpoint/2010/main" val="3104862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9144000" cy="711843"/>
          </a:xfrm>
        </p:spPr>
        <p:txBody>
          <a:bodyPr>
            <a:noAutofit/>
          </a:bodyPr>
          <a:lstStyle/>
          <a:p>
            <a:r>
              <a:rPr lang="en-US" sz="3200" b="1" dirty="0">
                <a:solidFill>
                  <a:schemeClr val="tx1"/>
                </a:solidFill>
              </a:rPr>
              <a:t>Federal Aviation Administration in Puerto Rico</a:t>
            </a:r>
          </a:p>
        </p:txBody>
      </p:sp>
      <p:sp>
        <p:nvSpPr>
          <p:cNvPr id="3" name="Content Placeholder 2"/>
          <p:cNvSpPr>
            <a:spLocks noGrp="1"/>
          </p:cNvSpPr>
          <p:nvPr>
            <p:ph idx="1"/>
          </p:nvPr>
        </p:nvSpPr>
        <p:spPr>
          <a:xfrm>
            <a:off x="164939" y="1569094"/>
            <a:ext cx="5312780" cy="3751810"/>
          </a:xfrm>
        </p:spPr>
        <p:txBody>
          <a:bodyPr>
            <a:normAutofit/>
          </a:bodyPr>
          <a:lstStyle/>
          <a:p>
            <a:pPr marL="0" indent="0">
              <a:lnSpc>
                <a:spcPct val="90000"/>
              </a:lnSpc>
              <a:buNone/>
            </a:pPr>
            <a:r>
              <a:rPr lang="en-US" sz="1200" dirty="0">
                <a:latin typeface="Times" panose="02020603050405020304" pitchFamily="18" charset="0"/>
                <a:cs typeface="Times" panose="02020603050405020304" pitchFamily="18" charset="0"/>
              </a:rPr>
              <a:t>The FAA’s Center Radar Approach Control (CERAP) and other air navigation assets in the mountains of Puerto Rico, Pico del Este and El Yunque.</a:t>
            </a:r>
          </a:p>
          <a:p>
            <a:pPr marL="0" indent="0">
              <a:lnSpc>
                <a:spcPct val="90000"/>
              </a:lnSpc>
              <a:buNone/>
            </a:pPr>
            <a:endParaRPr lang="en-US" sz="1200" dirty="0">
              <a:latin typeface="Times" panose="02020603050405020304" pitchFamily="18" charset="0"/>
              <a:cs typeface="Times" panose="02020603050405020304" pitchFamily="18" charset="0"/>
            </a:endParaRPr>
          </a:p>
          <a:p>
            <a:pPr>
              <a:lnSpc>
                <a:spcPct val="90000"/>
              </a:lnSpc>
            </a:pPr>
            <a:r>
              <a:rPr lang="en-US" sz="1200" dirty="0">
                <a:latin typeface="Times" panose="02020603050405020304" pitchFamily="18" charset="0"/>
                <a:cs typeface="Times" panose="02020603050405020304" pitchFamily="18" charset="0"/>
              </a:rPr>
              <a:t>Critical air navigation system for the entire Caribbean.</a:t>
            </a:r>
          </a:p>
          <a:p>
            <a:pPr>
              <a:lnSpc>
                <a:spcPct val="90000"/>
              </a:lnSpc>
            </a:pPr>
            <a:r>
              <a:rPr lang="en-US" sz="1200" dirty="0">
                <a:latin typeface="Times" panose="02020603050405020304" pitchFamily="18" charset="0"/>
                <a:cs typeface="Times" panose="02020603050405020304" pitchFamily="18" charset="0"/>
              </a:rPr>
              <a:t>Roadway to both sites critically damaged.</a:t>
            </a:r>
          </a:p>
          <a:p>
            <a:pPr>
              <a:lnSpc>
                <a:spcPct val="90000"/>
              </a:lnSpc>
            </a:pPr>
            <a:r>
              <a:rPr lang="en-US" sz="1200" dirty="0">
                <a:latin typeface="Times" panose="02020603050405020304" pitchFamily="18" charset="0"/>
                <a:cs typeface="Times" panose="02020603050405020304" pitchFamily="18" charset="0"/>
              </a:rPr>
              <a:t>Refueling of the generator at the top of the mountain required helicopter and/or ATV support.</a:t>
            </a:r>
          </a:p>
          <a:p>
            <a:pPr>
              <a:lnSpc>
                <a:spcPct val="90000"/>
              </a:lnSpc>
            </a:pPr>
            <a:r>
              <a:rPr lang="en-US" sz="1200" dirty="0">
                <a:latin typeface="Times" panose="02020603050405020304" pitchFamily="18" charset="0"/>
                <a:cs typeface="Times" panose="02020603050405020304" pitchFamily="18" charset="0"/>
              </a:rPr>
              <a:t>The long-term fix was a combined project with</a:t>
            </a:r>
            <a:br>
              <a:rPr lang="en-US" sz="1200" dirty="0">
                <a:latin typeface="Times" panose="02020603050405020304" pitchFamily="18" charset="0"/>
                <a:cs typeface="Times" panose="02020603050405020304" pitchFamily="18" charset="0"/>
              </a:rPr>
            </a:br>
            <a:r>
              <a:rPr lang="en-US" sz="1200" dirty="0">
                <a:latin typeface="Times" panose="02020603050405020304" pitchFamily="18" charset="0"/>
                <a:cs typeface="Times" panose="02020603050405020304" pitchFamily="18" charset="0"/>
              </a:rPr>
              <a:t> Department of Energy, Department of Agriculture, </a:t>
            </a:r>
            <a:br>
              <a:rPr lang="en-US" sz="1200" dirty="0">
                <a:latin typeface="Times" panose="02020603050405020304" pitchFamily="18" charset="0"/>
                <a:cs typeface="Times" panose="02020603050405020304" pitchFamily="18" charset="0"/>
              </a:rPr>
            </a:br>
            <a:r>
              <a:rPr lang="en-US" sz="1200" dirty="0">
                <a:latin typeface="Times" panose="02020603050405020304" pitchFamily="18" charset="0"/>
                <a:cs typeface="Times" panose="02020603050405020304" pitchFamily="18" charset="0"/>
              </a:rPr>
              <a:t>The Puerto Rico Department of Public Works, and the Puerto Rico electric company (PREPA).  </a:t>
            </a:r>
          </a:p>
          <a:p>
            <a:pPr lvl="1">
              <a:lnSpc>
                <a:spcPct val="90000"/>
              </a:lnSpc>
            </a:pPr>
            <a:r>
              <a:rPr lang="en-US" sz="1200" dirty="0">
                <a:latin typeface="Times" panose="02020603050405020304" pitchFamily="18" charset="0"/>
                <a:cs typeface="Times" panose="02020603050405020304" pitchFamily="18" charset="0"/>
              </a:rPr>
              <a:t>DOE and PREPA laid cabling underground.</a:t>
            </a:r>
          </a:p>
          <a:p>
            <a:pPr lvl="1">
              <a:lnSpc>
                <a:spcPct val="90000"/>
              </a:lnSpc>
            </a:pPr>
            <a:r>
              <a:rPr lang="en-US" sz="1200" dirty="0">
                <a:latin typeface="Times" panose="02020603050405020304" pitchFamily="18" charset="0"/>
                <a:cs typeface="Times" panose="02020603050405020304" pitchFamily="18" charset="0"/>
              </a:rPr>
              <a:t>USDA responsible for a large section of the </a:t>
            </a:r>
            <a:br>
              <a:rPr lang="en-US" sz="1200" dirty="0">
                <a:latin typeface="Times" panose="02020603050405020304" pitchFamily="18" charset="0"/>
                <a:cs typeface="Times" panose="02020603050405020304" pitchFamily="18" charset="0"/>
              </a:rPr>
            </a:br>
            <a:r>
              <a:rPr lang="en-US" sz="1200" dirty="0">
                <a:latin typeface="Times" panose="02020603050405020304" pitchFamily="18" charset="0"/>
                <a:cs typeface="Times" panose="02020603050405020304" pitchFamily="18" charset="0"/>
              </a:rPr>
              <a:t>roadway.</a:t>
            </a:r>
          </a:p>
          <a:p>
            <a:pPr lvl="1">
              <a:lnSpc>
                <a:spcPct val="90000"/>
              </a:lnSpc>
            </a:pPr>
            <a:r>
              <a:rPr lang="en-US" sz="1200" dirty="0">
                <a:latin typeface="Times" panose="02020603050405020304" pitchFamily="18" charset="0"/>
                <a:cs typeface="Times" panose="02020603050405020304" pitchFamily="18" charset="0"/>
              </a:rPr>
              <a:t>DOT and Puerto Rico Department of Public Works worked with USDA to plan and fund the roadway.</a:t>
            </a:r>
          </a:p>
          <a:p>
            <a:pPr lvl="1">
              <a:lnSpc>
                <a:spcPct val="90000"/>
              </a:lnSpc>
            </a:pPr>
            <a:endParaRPr lang="en-US" sz="1200" dirty="0">
              <a:latin typeface="Times" panose="02020603050405020304" pitchFamily="18" charset="0"/>
              <a:cs typeface="Times" panose="02020603050405020304" pitchFamily="18" charset="0"/>
            </a:endParaRPr>
          </a:p>
          <a:p>
            <a:pPr marL="0" indent="0">
              <a:lnSpc>
                <a:spcPct val="90000"/>
              </a:lnSpc>
              <a:buNone/>
            </a:pPr>
            <a:r>
              <a:rPr lang="en-US" sz="1200" dirty="0">
                <a:solidFill>
                  <a:srgbClr val="FF0000"/>
                </a:solidFill>
                <a:latin typeface="Times" panose="02020603050405020304" pitchFamily="18" charset="0"/>
                <a:cs typeface="Times" panose="02020603050405020304" pitchFamily="18" charset="0"/>
              </a:rPr>
              <a:t>Coordination resulted in more resilient infrastructure!</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819" r="23380" b="-2"/>
          <a:stretch/>
        </p:blipFill>
        <p:spPr>
          <a:xfrm>
            <a:off x="6012225" y="1569094"/>
            <a:ext cx="2854164" cy="3204511"/>
          </a:xfrm>
          <a:prstGeom prst="rect">
            <a:avLst/>
          </a:prstGeom>
          <a:ln>
            <a:solidFill>
              <a:schemeClr val="tx2">
                <a:lumMod val="75000"/>
              </a:schemeClr>
            </a:solidFill>
          </a:ln>
        </p:spPr>
      </p:pic>
    </p:spTree>
    <p:extLst>
      <p:ext uri="{BB962C8B-B14F-4D97-AF65-F5344CB8AC3E}">
        <p14:creationId xmlns:p14="http://schemas.microsoft.com/office/powerpoint/2010/main" val="170464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0657"/>
            <a:ext cx="9144000" cy="687481"/>
          </a:xfrm>
        </p:spPr>
        <p:txBody>
          <a:bodyPr>
            <a:normAutofit fontScale="90000"/>
          </a:bodyPr>
          <a:lstStyle/>
          <a:p>
            <a:r>
              <a:rPr lang="en-US" sz="3675" b="1" dirty="0">
                <a:solidFill>
                  <a:schemeClr val="tx1"/>
                </a:solidFill>
              </a:rPr>
              <a:t>Federal Aviation Administration in the USVI</a:t>
            </a:r>
            <a:r>
              <a:rPr lang="en-US" dirty="0">
                <a:solidFill>
                  <a:schemeClr val="tx1"/>
                </a:solidFill>
              </a:rPr>
              <a:t>	</a:t>
            </a:r>
          </a:p>
        </p:txBody>
      </p:sp>
      <p:sp>
        <p:nvSpPr>
          <p:cNvPr id="3" name="Content Placeholder 2"/>
          <p:cNvSpPr>
            <a:spLocks noGrp="1"/>
          </p:cNvSpPr>
          <p:nvPr>
            <p:ph idx="1"/>
          </p:nvPr>
        </p:nvSpPr>
        <p:spPr>
          <a:xfrm>
            <a:off x="408007" y="1857375"/>
            <a:ext cx="4163993" cy="3457575"/>
          </a:xfrm>
        </p:spPr>
        <p:txBody>
          <a:bodyPr>
            <a:normAutofit fontScale="77500" lnSpcReduction="20000"/>
          </a:bodyPr>
          <a:lstStyle/>
          <a:p>
            <a:pPr eaLnBrk="0" hangingPunct="0"/>
            <a:r>
              <a:rPr lang="en-US" sz="1950" b="1" dirty="0">
                <a:latin typeface="Times" panose="02020603050405020304" pitchFamily="18" charset="0"/>
                <a:cs typeface="Times" panose="02020603050405020304" pitchFamily="18" charset="0"/>
              </a:rPr>
              <a:t>St. Croix Engine Generator Replacements</a:t>
            </a:r>
            <a:r>
              <a:rPr lang="en-US" sz="1950" dirty="0">
                <a:latin typeface="Times" panose="02020603050405020304" pitchFamily="18" charset="0"/>
                <a:cs typeface="Times" panose="02020603050405020304" pitchFamily="18" charset="0"/>
              </a:rPr>
              <a:t>:</a:t>
            </a:r>
            <a:endParaRPr lang="en-US" sz="1950" b="1" dirty="0">
              <a:latin typeface="Times" panose="02020603050405020304" pitchFamily="18" charset="0"/>
              <a:cs typeface="Times" panose="02020603050405020304" pitchFamily="18" charset="0"/>
            </a:endParaRPr>
          </a:p>
          <a:p>
            <a:pPr lvl="1" eaLnBrk="0" hangingPunct="0"/>
            <a:r>
              <a:rPr lang="en-US" sz="1950" dirty="0">
                <a:latin typeface="Times" panose="02020603050405020304" pitchFamily="18" charset="0"/>
                <a:cs typeface="Times" panose="02020603050405020304" pitchFamily="18" charset="0"/>
              </a:rPr>
              <a:t>St. Croix Airport (4)</a:t>
            </a:r>
          </a:p>
          <a:p>
            <a:pPr marL="342900" lvl="1" indent="0" eaLnBrk="0" hangingPunct="0">
              <a:buNone/>
            </a:pPr>
            <a:endParaRPr lang="en-US" sz="1950" dirty="0">
              <a:latin typeface="Times" panose="02020603050405020304" pitchFamily="18" charset="0"/>
              <a:cs typeface="Times" panose="02020603050405020304" pitchFamily="18" charset="0"/>
            </a:endParaRPr>
          </a:p>
          <a:p>
            <a:pPr lvl="0" eaLnBrk="0" hangingPunct="0"/>
            <a:r>
              <a:rPr lang="en-US" sz="1950" b="1" dirty="0">
                <a:latin typeface="Times" panose="02020603050405020304" pitchFamily="18" charset="0"/>
                <a:cs typeface="Times" panose="02020603050405020304" pitchFamily="18" charset="0"/>
              </a:rPr>
              <a:t>St. Thomas Engine Generator Replacements</a:t>
            </a:r>
            <a:r>
              <a:rPr lang="en-US" sz="1950" dirty="0">
                <a:latin typeface="Times" panose="02020603050405020304" pitchFamily="18" charset="0"/>
                <a:cs typeface="Times" panose="02020603050405020304" pitchFamily="18" charset="0"/>
              </a:rPr>
              <a:t>:</a:t>
            </a:r>
            <a:endParaRPr lang="en-US" sz="1950" b="1" dirty="0">
              <a:latin typeface="Times" panose="02020603050405020304" pitchFamily="18" charset="0"/>
              <a:cs typeface="Times" panose="02020603050405020304" pitchFamily="18" charset="0"/>
            </a:endParaRPr>
          </a:p>
          <a:p>
            <a:pPr lvl="1" eaLnBrk="0" hangingPunct="0"/>
            <a:r>
              <a:rPr lang="en-US" sz="1950" dirty="0">
                <a:latin typeface="Times" panose="02020603050405020304" pitchFamily="18" charset="0"/>
                <a:cs typeface="Times" panose="02020603050405020304" pitchFamily="18" charset="0"/>
              </a:rPr>
              <a:t>Airport Radar Site (ASR),</a:t>
            </a:r>
          </a:p>
          <a:p>
            <a:pPr lvl="1" eaLnBrk="0" hangingPunct="0"/>
            <a:r>
              <a:rPr lang="en-US" sz="1950" dirty="0">
                <a:latin typeface="Times" panose="02020603050405020304" pitchFamily="18" charset="0"/>
                <a:cs typeface="Times" panose="02020603050405020304" pitchFamily="18" charset="0"/>
              </a:rPr>
              <a:t>Very High Frequency (VHF) Omni-Directional Range (VOR), and</a:t>
            </a:r>
          </a:p>
          <a:p>
            <a:pPr lvl="1" eaLnBrk="0" hangingPunct="0"/>
            <a:r>
              <a:rPr lang="en-US" sz="1950" dirty="0">
                <a:latin typeface="Times" panose="02020603050405020304" pitchFamily="18" charset="0"/>
                <a:cs typeface="Times" panose="02020603050405020304" pitchFamily="18" charset="0"/>
              </a:rPr>
              <a:t>Localizer (LOC)</a:t>
            </a:r>
          </a:p>
          <a:p>
            <a:pPr lvl="1" eaLnBrk="0" hangingPunct="0"/>
            <a:r>
              <a:rPr lang="en-US" sz="1950" dirty="0">
                <a:latin typeface="Times" panose="02020603050405020304" pitchFamily="18" charset="0"/>
                <a:cs typeface="Times" panose="02020603050405020304" pitchFamily="18" charset="0"/>
              </a:rPr>
              <a:t>Airport Traffic Control Tower (ATCT)</a:t>
            </a:r>
          </a:p>
          <a:p>
            <a:pPr lvl="0" eaLnBrk="0" hangingPunct="0"/>
            <a:r>
              <a:rPr lang="en-US" sz="1950" b="1" dirty="0">
                <a:latin typeface="Times" panose="02020603050405020304" pitchFamily="18" charset="0"/>
                <a:cs typeface="Times" panose="02020603050405020304" pitchFamily="18" charset="0"/>
              </a:rPr>
              <a:t>Future Disaster </a:t>
            </a:r>
            <a:r>
              <a:rPr lang="en-US" sz="1950" dirty="0">
                <a:latin typeface="Times" panose="02020603050405020304" pitchFamily="18" charset="0"/>
                <a:cs typeface="Times" panose="02020603050405020304" pitchFamily="18" charset="0"/>
              </a:rPr>
              <a:t>:</a:t>
            </a:r>
            <a:endParaRPr lang="en-US" sz="1950" b="1" dirty="0">
              <a:latin typeface="Times" panose="02020603050405020304" pitchFamily="18" charset="0"/>
              <a:cs typeface="Times" panose="02020603050405020304" pitchFamily="18" charset="0"/>
            </a:endParaRPr>
          </a:p>
          <a:p>
            <a:pPr lvl="1" eaLnBrk="0" hangingPunct="0"/>
            <a:r>
              <a:rPr lang="en-US" sz="1950" dirty="0">
                <a:latin typeface="Times" panose="02020603050405020304" pitchFamily="18" charset="0"/>
                <a:cs typeface="Times" panose="02020603050405020304" pitchFamily="18" charset="0"/>
              </a:rPr>
              <a:t>Two portable generators (1 for St. Croix and 1 for St. Thomas)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9650" y="1752919"/>
            <a:ext cx="3434175" cy="2958425"/>
          </a:xfrm>
          <a:prstGeom prst="rect">
            <a:avLst/>
          </a:prstGeom>
          <a:ln>
            <a:solidFill>
              <a:schemeClr val="tx2">
                <a:lumMod val="75000"/>
              </a:schemeClr>
            </a:solidFill>
          </a:ln>
        </p:spPr>
      </p:pic>
    </p:spTree>
    <p:extLst>
      <p:ext uri="{BB962C8B-B14F-4D97-AF65-F5344CB8AC3E}">
        <p14:creationId xmlns:p14="http://schemas.microsoft.com/office/powerpoint/2010/main" val="2517731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0657"/>
            <a:ext cx="9144000" cy="687481"/>
          </a:xfrm>
        </p:spPr>
        <p:txBody>
          <a:bodyPr>
            <a:normAutofit fontScale="90000"/>
          </a:bodyPr>
          <a:lstStyle/>
          <a:p>
            <a:r>
              <a:rPr lang="en-US" sz="3675" b="1" dirty="0">
                <a:solidFill>
                  <a:schemeClr val="tx1"/>
                </a:solidFill>
              </a:rPr>
              <a:t>USVI (Saint Thomas) Response (2017)</a:t>
            </a:r>
            <a:r>
              <a:rPr lang="en-US" dirty="0">
                <a:solidFill>
                  <a:schemeClr val="tx1"/>
                </a:solidFill>
              </a:rPr>
              <a:t>	</a:t>
            </a:r>
          </a:p>
        </p:txBody>
      </p:sp>
      <p:sp>
        <p:nvSpPr>
          <p:cNvPr id="3" name="Content Placeholder 2"/>
          <p:cNvSpPr>
            <a:spLocks noGrp="1"/>
          </p:cNvSpPr>
          <p:nvPr>
            <p:ph idx="1"/>
          </p:nvPr>
        </p:nvSpPr>
        <p:spPr>
          <a:xfrm>
            <a:off x="408008" y="4129993"/>
            <a:ext cx="8385858" cy="1184957"/>
          </a:xfrm>
        </p:spPr>
        <p:txBody>
          <a:bodyPr>
            <a:normAutofit/>
          </a:bodyPr>
          <a:lstStyle/>
          <a:p>
            <a:pPr eaLnBrk="0" hangingPunct="0"/>
            <a:r>
              <a:rPr lang="en-US" sz="1950" b="1" dirty="0">
                <a:latin typeface="Times" panose="02020603050405020304" pitchFamily="18" charset="0"/>
                <a:cs typeface="Times" panose="02020603050405020304" pitchFamily="18" charset="0"/>
              </a:rPr>
              <a:t>First hand examples of deployment operations during Hurricane Irma</a:t>
            </a:r>
          </a:p>
          <a:p>
            <a:pPr eaLnBrk="0" hangingPunct="0"/>
            <a:r>
              <a:rPr lang="en-US" sz="1950" b="1" dirty="0">
                <a:latin typeface="Times" panose="02020603050405020304" pitchFamily="18" charset="0"/>
                <a:cs typeface="Times" panose="02020603050405020304" pitchFamily="18" charset="0"/>
              </a:rPr>
              <a:t>Power outage before the arrival of the storm created unique challenges</a:t>
            </a:r>
            <a:endParaRPr lang="en-US" sz="1950" dirty="0">
              <a:latin typeface="Times" panose="02020603050405020304" pitchFamily="18" charset="0"/>
              <a:cs typeface="Times"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90" y="1588136"/>
            <a:ext cx="3200399" cy="2400300"/>
          </a:xfrm>
          <a:prstGeom prst="rect">
            <a:avLst/>
          </a:prstGeom>
          <a:ln>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8157" y="1595975"/>
            <a:ext cx="1800225" cy="2400300"/>
          </a:xfrm>
          <a:prstGeom prst="rect">
            <a:avLst/>
          </a:prstGeom>
          <a:ln>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1456" y="1589816"/>
            <a:ext cx="1800225" cy="2400300"/>
          </a:xfrm>
          <a:prstGeom prst="rect">
            <a:avLst/>
          </a:prstGeom>
          <a:ln>
            <a:solidFill>
              <a:schemeClr val="tx1"/>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1115" y="1588136"/>
            <a:ext cx="1800225" cy="2400300"/>
          </a:xfrm>
          <a:prstGeom prst="rect">
            <a:avLst/>
          </a:prstGeom>
          <a:ln>
            <a:solidFill>
              <a:schemeClr val="tx1"/>
            </a:solidFill>
          </a:ln>
        </p:spPr>
      </p:pic>
    </p:spTree>
    <p:extLst>
      <p:ext uri="{BB962C8B-B14F-4D97-AF65-F5344CB8AC3E}">
        <p14:creationId xmlns:p14="http://schemas.microsoft.com/office/powerpoint/2010/main" val="295273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2209800"/>
            <a:ext cx="4115357" cy="1107996"/>
          </a:xfrm>
          <a:prstGeom prst="rect">
            <a:avLst/>
          </a:prstGeom>
        </p:spPr>
        <p:txBody>
          <a:bodyPr wrap="none">
            <a:spAutoFit/>
          </a:bodyPr>
          <a:lstStyle/>
          <a:p>
            <a:r>
              <a:rPr lang="en-US" sz="6600" b="1" dirty="0"/>
              <a:t>Questions?</a:t>
            </a:r>
          </a:p>
        </p:txBody>
      </p:sp>
    </p:spTree>
    <p:extLst>
      <p:ext uri="{BB962C8B-B14F-4D97-AF65-F5344CB8AC3E}">
        <p14:creationId xmlns:p14="http://schemas.microsoft.com/office/powerpoint/2010/main" val="2748411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1" y="1295400"/>
            <a:ext cx="8229600" cy="4449763"/>
          </a:xfrm>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algn="ctr" eaLnBrk="0" fontAlgn="base" hangingPunct="0">
              <a:spcAft>
                <a:spcPct val="0"/>
              </a:spcAft>
              <a:buNone/>
            </a:pPr>
            <a:r>
              <a:rPr lang="en-US" sz="1600" b="1" kern="0" dirty="0">
                <a:solidFill>
                  <a:srgbClr val="000000"/>
                </a:solidFill>
                <a:latin typeface="Times New Roman" panose="02020603050405020304" pitchFamily="18" charset="0"/>
                <a:cs typeface="Times New Roman" panose="02020603050405020304" pitchFamily="18" charset="0"/>
              </a:rPr>
              <a:t>DFS-West Regional Emergency Transportation Representatives (RETREP)</a:t>
            </a:r>
          </a:p>
          <a:p>
            <a:pPr marL="0" lvl="0" indent="0" eaLnBrk="0" fontAlgn="base" hangingPunct="0">
              <a:spcBef>
                <a:spcPts val="0"/>
              </a:spcBef>
              <a:spcAft>
                <a:spcPct val="0"/>
              </a:spcAft>
              <a:buNone/>
            </a:pPr>
            <a:endParaRPr lang="en-US" sz="1600" dirty="0"/>
          </a:p>
          <a:p>
            <a:pPr marL="0" lvl="0" indent="0" eaLnBrk="0" fontAlgn="base" hangingPunct="0">
              <a:spcBef>
                <a:spcPts val="0"/>
              </a:spcBef>
              <a:spcAft>
                <a:spcPct val="0"/>
              </a:spcAft>
              <a:buNone/>
            </a:pPr>
            <a:endParaRPr lang="en-US" sz="1600" dirty="0"/>
          </a:p>
          <a:p>
            <a:pPr marL="0" lvl="0" indent="0" eaLnBrk="0" fontAlgn="base" hangingPunct="0">
              <a:spcAft>
                <a:spcPct val="0"/>
              </a:spcAft>
              <a:buNone/>
            </a:pPr>
            <a:r>
              <a:rPr lang="en-US" sz="1600" b="1" kern="0" dirty="0">
                <a:solidFill>
                  <a:srgbClr val="000000"/>
                </a:solidFill>
                <a:latin typeface="Times New Roman" panose="02020603050405020304" pitchFamily="18" charset="0"/>
                <a:cs typeface="Times New Roman" panose="02020603050405020304" pitchFamily="18" charset="0"/>
              </a:rPr>
              <a:t>		Sharon Cuevas – RETREP			</a:t>
            </a:r>
          </a:p>
          <a:p>
            <a:pPr marL="0" lvl="0" indent="0" eaLnBrk="0" fontAlgn="base" hangingPunct="0">
              <a:spcBef>
                <a:spcPts val="0"/>
              </a:spcBef>
              <a:spcAft>
                <a:spcPct val="0"/>
              </a:spcAft>
              <a:buNone/>
            </a:pPr>
            <a:r>
              <a:rPr lang="en-US" sz="1600" kern="0" dirty="0">
                <a:solidFill>
                  <a:srgbClr val="000000"/>
                </a:solidFill>
                <a:latin typeface="Times New Roman" panose="02020603050405020304" pitchFamily="18" charset="0"/>
                <a:cs typeface="Times New Roman" panose="02020603050405020304" pitchFamily="18" charset="0"/>
              </a:rPr>
              <a:t>		Federal Highway Administration 		</a:t>
            </a:r>
          </a:p>
          <a:p>
            <a:pPr marL="0" lvl="0" indent="0" eaLnBrk="0" fontAlgn="base" hangingPunct="0">
              <a:spcBef>
                <a:spcPts val="0"/>
              </a:spcBef>
              <a:spcAft>
                <a:spcPct val="0"/>
              </a:spcAft>
              <a:buNone/>
            </a:pPr>
            <a:r>
              <a:rPr lang="en-US" sz="1600" kern="0" dirty="0">
                <a:solidFill>
                  <a:srgbClr val="000000"/>
                </a:solidFill>
                <a:latin typeface="Times New Roman" panose="02020603050405020304" pitchFamily="18" charset="0"/>
                <a:cs typeface="Times New Roman" panose="02020603050405020304" pitchFamily="18" charset="0"/>
              </a:rPr>
              <a:t>		N. California and the Pacific (primary)		</a:t>
            </a:r>
          </a:p>
          <a:p>
            <a:pPr marL="0" indent="0" eaLnBrk="0" fontAlgn="base" hangingPunct="0">
              <a:spcBef>
                <a:spcPts val="0"/>
              </a:spcBef>
              <a:spcAft>
                <a:spcPct val="0"/>
              </a:spcAft>
              <a:buNone/>
            </a:pPr>
            <a:r>
              <a:rPr lang="en-US" sz="1600" kern="0" dirty="0">
                <a:solidFill>
                  <a:srgbClr val="000000"/>
                </a:solidFill>
                <a:latin typeface="Times New Roman" panose="02020603050405020304" pitchFamily="18" charset="0"/>
                <a:cs typeface="Times New Roman" panose="02020603050405020304" pitchFamily="18" charset="0"/>
              </a:rPr>
              <a:t>		AZ, NV (back-up)	</a:t>
            </a:r>
          </a:p>
          <a:p>
            <a:pPr marL="0" indent="0" eaLnBrk="0" fontAlgn="base" hangingPunct="0">
              <a:spcBef>
                <a:spcPts val="0"/>
              </a:spcBef>
              <a:spcAft>
                <a:spcPct val="0"/>
              </a:spcAft>
              <a:buNone/>
            </a:pPr>
            <a:r>
              <a:rPr lang="en-US" sz="1600" kern="0" dirty="0">
                <a:solidFill>
                  <a:srgbClr val="000000"/>
                </a:solidFill>
                <a:latin typeface="Times New Roman" panose="02020603050405020304" pitchFamily="18" charset="0"/>
                <a:cs typeface="Times New Roman" panose="02020603050405020304" pitchFamily="18" charset="0"/>
              </a:rPr>
              <a:t>		202-923-0974 (cell)		</a:t>
            </a:r>
          </a:p>
          <a:p>
            <a:pPr marL="0" indent="0" eaLnBrk="0" fontAlgn="base" hangingPunct="0">
              <a:spcBef>
                <a:spcPts val="0"/>
              </a:spcBef>
              <a:spcAft>
                <a:spcPct val="0"/>
              </a:spcAft>
              <a:buNone/>
            </a:pPr>
            <a:r>
              <a:rPr lang="en-US" sz="1600" kern="0" dirty="0">
                <a:solidFill>
                  <a:srgbClr val="000000"/>
                </a:solidFill>
                <a:latin typeface="Times New Roman" panose="02020603050405020304" pitchFamily="18" charset="0"/>
                <a:cs typeface="Times New Roman" panose="02020603050405020304" pitchFamily="18" charset="0"/>
              </a:rPr>
              <a:t>		e-mail: </a:t>
            </a:r>
            <a:r>
              <a:rPr lang="en-US" sz="1600" kern="0" dirty="0">
                <a:solidFill>
                  <a:srgbClr val="0000FF"/>
                </a:solidFill>
                <a:latin typeface="Times New Roman" panose="02020603050405020304" pitchFamily="18" charset="0"/>
                <a:cs typeface="Times New Roman" panose="02020603050405020304" pitchFamily="18" charset="0"/>
              </a:rPr>
              <a:t>s</a:t>
            </a:r>
            <a:r>
              <a:rPr lang="en-US" sz="1600" kern="0"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haron.cuevas@dot.gov</a:t>
            </a:r>
            <a:r>
              <a:rPr lang="en-US" sz="1600" kern="0" dirty="0">
                <a:solidFill>
                  <a:srgbClr val="000000"/>
                </a:solidFill>
                <a:latin typeface="Times New Roman" panose="02020603050405020304" pitchFamily="18" charset="0"/>
                <a:cs typeface="Times New Roman" panose="02020603050405020304" pitchFamily="18" charset="0"/>
              </a:rPr>
              <a:t>			</a:t>
            </a:r>
          </a:p>
          <a:p>
            <a:pPr marL="0" lvl="0" indent="0" eaLnBrk="0" fontAlgn="base" hangingPunct="0">
              <a:spcAft>
                <a:spcPct val="0"/>
              </a:spcAft>
              <a:buNone/>
            </a:pPr>
            <a:r>
              <a:rPr lang="en-US" sz="1600" kern="0" dirty="0">
                <a:solidFill>
                  <a:srgbClr val="000000"/>
                </a:solidFill>
                <a:latin typeface="Times New Roman" panose="02020603050405020304" pitchFamily="18" charset="0"/>
                <a:cs typeface="Times New Roman" panose="02020603050405020304" pitchFamily="18" charset="0"/>
              </a:rPr>
              <a:t>		</a:t>
            </a:r>
          </a:p>
          <a:p>
            <a:pPr marL="0" lvl="0" indent="0" eaLnBrk="0" fontAlgn="base" hangingPunct="0">
              <a:spcAft>
                <a:spcPct val="0"/>
              </a:spcAft>
              <a:buNone/>
            </a:pPr>
            <a:r>
              <a:rPr lang="en-US" sz="1600" b="1" kern="0" dirty="0">
                <a:solidFill>
                  <a:srgbClr val="000000"/>
                </a:solidFill>
                <a:latin typeface="Times New Roman" panose="02020603050405020304" pitchFamily="18" charset="0"/>
                <a:cs typeface="Times New Roman" panose="02020603050405020304" pitchFamily="18" charset="0"/>
              </a:rPr>
              <a:t> 	</a:t>
            </a:r>
          </a:p>
          <a:p>
            <a:pPr marL="0" indent="0" eaLnBrk="0" fontAlgn="base" hangingPunct="0">
              <a:spcBef>
                <a:spcPts val="0"/>
              </a:spcBef>
              <a:spcAft>
                <a:spcPct val="0"/>
              </a:spcAft>
              <a:buNone/>
            </a:pPr>
            <a:r>
              <a:rPr lang="en-US" sz="1600" b="1" kern="0" dirty="0">
                <a:solidFill>
                  <a:srgbClr val="000000"/>
                </a:solidFill>
                <a:latin typeface="Times New Roman" panose="02020603050405020304" pitchFamily="18" charset="0"/>
                <a:cs typeface="Times New Roman" panose="02020603050405020304" pitchFamily="18" charset="0"/>
              </a:rPr>
              <a:t>		</a:t>
            </a:r>
            <a:r>
              <a:rPr lang="en-US" sz="1600" kern="0" dirty="0">
                <a:solidFill>
                  <a:srgbClr val="000000"/>
                </a:solidFill>
                <a:latin typeface="Times New Roman" panose="02020603050405020304" pitchFamily="18" charset="0"/>
                <a:cs typeface="Times New Roman" panose="02020603050405020304" pitchFamily="18" charset="0"/>
              </a:rPr>
              <a:t>   			</a:t>
            </a:r>
            <a:endParaRPr lang="en-US" sz="1200" kern="0" dirty="0">
              <a:solidFill>
                <a:srgbClr val="000000"/>
              </a:solidFill>
              <a:latin typeface="Arial" pitchFamily="34" charset="0"/>
              <a:cs typeface="Arial" pitchFamily="34" charset="0"/>
            </a:endParaRPr>
          </a:p>
          <a:p>
            <a:pPr marL="0" lvl="0" indent="0" algn="ctr" eaLnBrk="0" fontAlgn="base" hangingPunct="0">
              <a:spcAft>
                <a:spcPct val="0"/>
              </a:spcAft>
              <a:buNone/>
            </a:pPr>
            <a:endParaRPr lang="en-US" sz="1600" kern="0" dirty="0">
              <a:solidFill>
                <a:srgbClr val="000000"/>
              </a:solidFill>
              <a:latin typeface="Times New Roman" panose="02020603050405020304" pitchFamily="18" charset="0"/>
              <a:cs typeface="Times New Roman" panose="02020603050405020304" pitchFamily="18" charset="0"/>
            </a:endParaRPr>
          </a:p>
          <a:p>
            <a:pPr marL="0" indent="0" eaLnBrk="0" fontAlgn="base" hangingPunct="0">
              <a:spcAft>
                <a:spcPct val="0"/>
              </a:spcAft>
              <a:buNone/>
            </a:pPr>
            <a:endParaRPr lang="en-US" sz="1600" kern="0" dirty="0">
              <a:solidFill>
                <a:srgbClr val="00000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Contact Information </a:t>
            </a:r>
          </a:p>
        </p:txBody>
      </p:sp>
    </p:spTree>
    <p:extLst>
      <p:ext uri="{BB962C8B-B14F-4D97-AF65-F5344CB8AC3E}">
        <p14:creationId xmlns:p14="http://schemas.microsoft.com/office/powerpoint/2010/main" val="3020178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BDAF-C9A7-46E8-B44D-991770FCCAFC}"/>
              </a:ext>
            </a:extLst>
          </p:cNvPr>
          <p:cNvSpPr>
            <a:spLocks noGrp="1"/>
          </p:cNvSpPr>
          <p:nvPr>
            <p:ph type="title"/>
          </p:nvPr>
        </p:nvSpPr>
        <p:spPr/>
        <p:txBody>
          <a:bodyPr/>
          <a:lstStyle/>
          <a:p>
            <a:r>
              <a:rPr lang="en-US" b="1" dirty="0"/>
              <a:t>Emergency Support Functions</a:t>
            </a:r>
          </a:p>
        </p:txBody>
      </p:sp>
      <p:sp>
        <p:nvSpPr>
          <p:cNvPr id="4" name="Content Placeholder 7">
            <a:extLst>
              <a:ext uri="{FF2B5EF4-FFF2-40B4-BE49-F238E27FC236}">
                <a16:creationId xmlns:a16="http://schemas.microsoft.com/office/drawing/2014/main" id="{B79568E2-C31A-475C-9ABB-DF3E1CABDFDC}"/>
              </a:ext>
            </a:extLst>
          </p:cNvPr>
          <p:cNvSpPr txBox="1">
            <a:spLocks/>
          </p:cNvSpPr>
          <p:nvPr/>
        </p:nvSpPr>
        <p:spPr>
          <a:xfrm>
            <a:off x="304800" y="1143000"/>
            <a:ext cx="41910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1300" b="1" dirty="0">
                <a:solidFill>
                  <a:srgbClr val="FF0000"/>
                </a:solidFill>
                <a:latin typeface="Arial" panose="020B0604020202020204" pitchFamily="34" charset="0"/>
                <a:cs typeface="Arial" panose="020B0604020202020204" pitchFamily="34" charset="0"/>
              </a:rPr>
              <a:t>ESF #1: Transportation </a:t>
            </a:r>
          </a:p>
          <a:p>
            <a:pPr lvl="1">
              <a:buFont typeface="Times New Roman" panose="02020603050405020304" pitchFamily="18" charset="0"/>
              <a:buChar char="‒"/>
            </a:pPr>
            <a:r>
              <a:rPr lang="en-US" sz="1300" dirty="0">
                <a:solidFill>
                  <a:srgbClr val="FF0000"/>
                </a:solidFill>
                <a:latin typeface="Arial" panose="020B0604020202020204" pitchFamily="34" charset="0"/>
                <a:cs typeface="Arial" panose="020B0604020202020204" pitchFamily="34" charset="0"/>
              </a:rPr>
              <a:t>Department of Transportation</a:t>
            </a:r>
          </a:p>
          <a:p>
            <a:pPr>
              <a:buFont typeface="Wingdings" panose="05000000000000000000" pitchFamily="2" charset="2"/>
              <a:buChar char="§"/>
            </a:pPr>
            <a:r>
              <a:rPr lang="en-US" sz="1300" b="1" dirty="0">
                <a:latin typeface="Arial" panose="020B0604020202020204" pitchFamily="34" charset="0"/>
                <a:cs typeface="Arial" panose="020B0604020202020204" pitchFamily="34" charset="0"/>
              </a:rPr>
              <a:t>ESF #2: Communications </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Department of Homeland Security (DHS)</a:t>
            </a:r>
          </a:p>
          <a:p>
            <a:pPr>
              <a:buFont typeface="Wingdings" panose="05000000000000000000" pitchFamily="2" charset="2"/>
              <a:buChar char="§"/>
            </a:pPr>
            <a:r>
              <a:rPr lang="en-US" sz="1300" b="1" dirty="0">
                <a:latin typeface="Arial" panose="020B0604020202020204" pitchFamily="34" charset="0"/>
                <a:cs typeface="Arial" panose="020B0604020202020204" pitchFamily="34" charset="0"/>
              </a:rPr>
              <a:t>ESF #3 *: Public Works and Engineering</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Department of Defense/U.S. Army Corps of Engineers</a:t>
            </a:r>
          </a:p>
          <a:p>
            <a:pPr>
              <a:buFont typeface="Wingdings" panose="05000000000000000000" pitchFamily="2" charset="2"/>
              <a:buChar char="§"/>
            </a:pPr>
            <a:r>
              <a:rPr lang="en-US" sz="1300" b="1" dirty="0">
                <a:latin typeface="Arial" panose="020B0604020202020204" pitchFamily="34" charset="0"/>
                <a:cs typeface="Arial" panose="020B0604020202020204" pitchFamily="34" charset="0"/>
              </a:rPr>
              <a:t>ESF #4: Firefighting </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Department of Agriculture/Forest Service</a:t>
            </a:r>
          </a:p>
          <a:p>
            <a:pPr>
              <a:buFont typeface="Wingdings" panose="05000000000000000000" pitchFamily="2" charset="2"/>
              <a:buChar char="§"/>
            </a:pPr>
            <a:r>
              <a:rPr lang="en-US" sz="1300" b="1" dirty="0">
                <a:latin typeface="Arial" panose="020B0604020202020204" pitchFamily="34" charset="0"/>
                <a:cs typeface="Arial" panose="020B0604020202020204" pitchFamily="34" charset="0"/>
              </a:rPr>
              <a:t>ESF #5 *: Emergency Management</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DHS/Federal Emergency Management Agency (FEMA)</a:t>
            </a:r>
          </a:p>
          <a:p>
            <a:pPr>
              <a:buFont typeface="Wingdings" panose="05000000000000000000" pitchFamily="2" charset="2"/>
              <a:buChar char="§"/>
            </a:pPr>
            <a:r>
              <a:rPr lang="en-US" sz="1300" b="1" dirty="0">
                <a:latin typeface="Arial" panose="020B0604020202020204" pitchFamily="34" charset="0"/>
                <a:cs typeface="Arial" panose="020B0604020202020204" pitchFamily="34" charset="0"/>
              </a:rPr>
              <a:t>ESF #6: Mass Care, Emergency Assistance Housing, and Human Services</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DHS/FEMA, American Red Cross</a:t>
            </a:r>
          </a:p>
          <a:p>
            <a:pPr>
              <a:buFont typeface="Wingdings" panose="05000000000000000000" pitchFamily="2" charset="2"/>
              <a:buChar char="§"/>
            </a:pPr>
            <a:r>
              <a:rPr lang="en-US" sz="1300" b="1" dirty="0">
                <a:latin typeface="Arial" panose="020B0604020202020204" pitchFamily="34" charset="0"/>
                <a:cs typeface="Arial" panose="020B0604020202020204" pitchFamily="34" charset="0"/>
              </a:rPr>
              <a:t>ESF #7 *: Logistics Management and Resource Support</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DHS/FEMA, General Services Administration</a:t>
            </a:r>
          </a:p>
        </p:txBody>
      </p:sp>
      <p:sp>
        <p:nvSpPr>
          <p:cNvPr id="5" name="Rectangle 3">
            <a:extLst>
              <a:ext uri="{FF2B5EF4-FFF2-40B4-BE49-F238E27FC236}">
                <a16:creationId xmlns:a16="http://schemas.microsoft.com/office/drawing/2014/main" id="{ABAD9AAC-E1A5-4067-A511-2DA5C64BE6EE}"/>
              </a:ext>
            </a:extLst>
          </p:cNvPr>
          <p:cNvSpPr txBox="1">
            <a:spLocks noChangeArrowheads="1"/>
          </p:cNvSpPr>
          <p:nvPr/>
        </p:nvSpPr>
        <p:spPr>
          <a:xfrm>
            <a:off x="4495800" y="1143000"/>
            <a:ext cx="4495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en-US" sz="1300" b="1" dirty="0">
                <a:latin typeface="Arial" panose="020B0604020202020204" pitchFamily="34" charset="0"/>
                <a:cs typeface="Arial" panose="020B0604020202020204" pitchFamily="34" charset="0"/>
              </a:rPr>
              <a:t>ESF #8 *: Public Health and Medical Services</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Department of Health and Human Services</a:t>
            </a:r>
          </a:p>
          <a:p>
            <a:pPr>
              <a:buFont typeface="Wingdings" panose="05000000000000000000" pitchFamily="2" charset="2"/>
              <a:buChar char="§"/>
              <a:defRPr/>
            </a:pPr>
            <a:r>
              <a:rPr lang="en-US" sz="1300" b="1" dirty="0">
                <a:latin typeface="Arial" panose="020B0604020202020204" pitchFamily="34" charset="0"/>
                <a:cs typeface="Arial" panose="020B0604020202020204" pitchFamily="34" charset="0"/>
              </a:rPr>
              <a:t>ESF #9 *: Search and Rescue</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DHS/FEMA</a:t>
            </a:r>
          </a:p>
          <a:p>
            <a:pPr>
              <a:buFont typeface="Wingdings" panose="05000000000000000000" pitchFamily="2" charset="2"/>
              <a:buChar char="§"/>
              <a:defRPr/>
            </a:pPr>
            <a:r>
              <a:rPr lang="en-US" sz="1300" b="1" dirty="0">
                <a:latin typeface="Arial" panose="020B0604020202020204" pitchFamily="34" charset="0"/>
                <a:cs typeface="Arial" panose="020B0604020202020204" pitchFamily="34" charset="0"/>
              </a:rPr>
              <a:t>ESF #10 *: Oil and Hazardous Materials Response</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Environmental Protection Agency</a:t>
            </a:r>
          </a:p>
          <a:p>
            <a:pPr>
              <a:buFont typeface="Wingdings" panose="05000000000000000000" pitchFamily="2" charset="2"/>
              <a:buChar char="§"/>
              <a:defRPr/>
            </a:pPr>
            <a:r>
              <a:rPr lang="en-US" sz="1300" b="1" dirty="0">
                <a:latin typeface="Arial" panose="020B0604020202020204" pitchFamily="34" charset="0"/>
                <a:cs typeface="Arial" panose="020B0604020202020204" pitchFamily="34" charset="0"/>
              </a:rPr>
              <a:t>ESF #11: Agriculture and Natural Resources </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U.S. Department of Agriculture</a:t>
            </a:r>
          </a:p>
          <a:p>
            <a:pPr>
              <a:buFont typeface="Wingdings" panose="05000000000000000000" pitchFamily="2" charset="2"/>
              <a:buChar char="§"/>
              <a:defRPr/>
            </a:pPr>
            <a:r>
              <a:rPr lang="en-US" sz="1300" b="1" dirty="0">
                <a:latin typeface="Arial" panose="020B0604020202020204" pitchFamily="34" charset="0"/>
                <a:cs typeface="Arial" panose="020B0604020202020204" pitchFamily="34" charset="0"/>
              </a:rPr>
              <a:t>ESF #12 *: Energy</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Department of Energy</a:t>
            </a:r>
          </a:p>
          <a:p>
            <a:pPr>
              <a:buFont typeface="Wingdings" panose="05000000000000000000" pitchFamily="2" charset="2"/>
              <a:buChar char="§"/>
              <a:defRPr/>
            </a:pPr>
            <a:r>
              <a:rPr lang="en-US" sz="1300" b="1" dirty="0">
                <a:latin typeface="Arial" panose="020B0604020202020204" pitchFamily="34" charset="0"/>
                <a:cs typeface="Arial" panose="020B0604020202020204" pitchFamily="34" charset="0"/>
              </a:rPr>
              <a:t>ESF #13: Public Safety and Security</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Department of Justice</a:t>
            </a:r>
            <a:endParaRPr lang="en-US" sz="1300" b="1" i="1" dirty="0">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300" b="1" dirty="0">
                <a:latin typeface="Arial" panose="020B0604020202020204" pitchFamily="34" charset="0"/>
                <a:cs typeface="Arial" panose="020B0604020202020204" pitchFamily="34" charset="0"/>
              </a:rPr>
              <a:t>ESF #14 *: Cross–sector Business and Infrastructure</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DHS/Federal Emergency Management Agency (FEMA)</a:t>
            </a:r>
          </a:p>
          <a:p>
            <a:pPr>
              <a:buFont typeface="Wingdings" panose="05000000000000000000" pitchFamily="2" charset="2"/>
              <a:buChar char="§"/>
              <a:defRPr/>
            </a:pPr>
            <a:r>
              <a:rPr lang="en-US" sz="1300" b="1" dirty="0">
                <a:latin typeface="Arial" panose="020B0604020202020204" pitchFamily="34" charset="0"/>
                <a:cs typeface="Arial" panose="020B0604020202020204" pitchFamily="34" charset="0"/>
              </a:rPr>
              <a:t>ESF #15: External Affairs</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DHS</a:t>
            </a:r>
          </a:p>
        </p:txBody>
      </p:sp>
      <p:sp>
        <p:nvSpPr>
          <p:cNvPr id="6" name="TextBox 1">
            <a:extLst>
              <a:ext uri="{FF2B5EF4-FFF2-40B4-BE49-F238E27FC236}">
                <a16:creationId xmlns:a16="http://schemas.microsoft.com/office/drawing/2014/main" id="{03A26889-32B6-4988-BBF2-8BB43F5F081A}"/>
              </a:ext>
            </a:extLst>
          </p:cNvPr>
          <p:cNvSpPr txBox="1">
            <a:spLocks noChangeArrowheads="1"/>
          </p:cNvSpPr>
          <p:nvPr/>
        </p:nvSpPr>
        <p:spPr bwMode="auto">
          <a:xfrm>
            <a:off x="5486400" y="5638800"/>
            <a:ext cx="289560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000">
                <a:solidFill>
                  <a:schemeClr val="bg1"/>
                </a:solidFill>
                <a:latin typeface="Arial" charset="0"/>
              </a:defRPr>
            </a:lvl1pPr>
            <a:lvl2pPr marL="742950" indent="-285750" eaLnBrk="0" hangingPunct="0">
              <a:defRPr sz="4000">
                <a:solidFill>
                  <a:schemeClr val="bg1"/>
                </a:solidFill>
                <a:latin typeface="Arial" charset="0"/>
              </a:defRPr>
            </a:lvl2pPr>
            <a:lvl3pPr marL="1143000" indent="-228600" eaLnBrk="0" hangingPunct="0">
              <a:defRPr sz="4000">
                <a:solidFill>
                  <a:schemeClr val="bg1"/>
                </a:solidFill>
                <a:latin typeface="Arial" charset="0"/>
              </a:defRPr>
            </a:lvl3pPr>
            <a:lvl4pPr marL="1600200" indent="-228600" eaLnBrk="0" hangingPunct="0">
              <a:defRPr sz="4000">
                <a:solidFill>
                  <a:schemeClr val="bg1"/>
                </a:solidFill>
                <a:latin typeface="Arial" charset="0"/>
              </a:defRPr>
            </a:lvl4pPr>
            <a:lvl5pPr marL="2057400" indent="-228600" eaLnBrk="0" hangingPunct="0">
              <a:defRPr sz="4000">
                <a:solidFill>
                  <a:schemeClr val="bg1"/>
                </a:solidFill>
                <a:latin typeface="Arial" charset="0"/>
              </a:defRPr>
            </a:lvl5pPr>
            <a:lvl6pPr marL="2514600" indent="-228600" algn="ctr" eaLnBrk="0" fontAlgn="base" hangingPunct="0">
              <a:spcBef>
                <a:spcPct val="20000"/>
              </a:spcBef>
              <a:spcAft>
                <a:spcPct val="0"/>
              </a:spcAft>
              <a:buClr>
                <a:schemeClr val="accent2"/>
              </a:buClr>
              <a:defRPr sz="4000">
                <a:solidFill>
                  <a:schemeClr val="bg1"/>
                </a:solidFill>
                <a:latin typeface="Arial" charset="0"/>
              </a:defRPr>
            </a:lvl6pPr>
            <a:lvl7pPr marL="2971800" indent="-228600" algn="ctr" eaLnBrk="0" fontAlgn="base" hangingPunct="0">
              <a:spcBef>
                <a:spcPct val="20000"/>
              </a:spcBef>
              <a:spcAft>
                <a:spcPct val="0"/>
              </a:spcAft>
              <a:buClr>
                <a:schemeClr val="accent2"/>
              </a:buClr>
              <a:defRPr sz="4000">
                <a:solidFill>
                  <a:schemeClr val="bg1"/>
                </a:solidFill>
                <a:latin typeface="Arial" charset="0"/>
              </a:defRPr>
            </a:lvl7pPr>
            <a:lvl8pPr marL="3429000" indent="-228600" algn="ctr" eaLnBrk="0" fontAlgn="base" hangingPunct="0">
              <a:spcBef>
                <a:spcPct val="20000"/>
              </a:spcBef>
              <a:spcAft>
                <a:spcPct val="0"/>
              </a:spcAft>
              <a:buClr>
                <a:schemeClr val="accent2"/>
              </a:buClr>
              <a:defRPr sz="4000">
                <a:solidFill>
                  <a:schemeClr val="bg1"/>
                </a:solidFill>
                <a:latin typeface="Arial" charset="0"/>
              </a:defRPr>
            </a:lvl8pPr>
            <a:lvl9pPr marL="3886200" indent="-228600" algn="ctr" eaLnBrk="0" fontAlgn="base" hangingPunct="0">
              <a:spcBef>
                <a:spcPct val="20000"/>
              </a:spcBef>
              <a:spcAft>
                <a:spcPct val="0"/>
              </a:spcAft>
              <a:buClr>
                <a:schemeClr val="accent2"/>
              </a:buClr>
              <a:defRPr sz="4000">
                <a:solidFill>
                  <a:schemeClr val="bg1"/>
                </a:solidFill>
                <a:latin typeface="Arial" charset="0"/>
              </a:defRPr>
            </a:lvl9pPr>
          </a:lstStyle>
          <a:p>
            <a:pPr eaLnBrk="1" hangingPunct="1">
              <a:spcBef>
                <a:spcPct val="0"/>
              </a:spcBef>
            </a:pPr>
            <a:r>
              <a:rPr lang="en-US" sz="1200" dirty="0">
                <a:solidFill>
                  <a:srgbClr val="000000"/>
                </a:solidFill>
                <a:latin typeface="Times New Roman" panose="02020603050405020304" pitchFamily="18" charset="0"/>
                <a:cs typeface="Times New Roman" panose="02020603050405020304" pitchFamily="18" charset="0"/>
              </a:rPr>
              <a:t>*Indicates DOT as support agency</a:t>
            </a:r>
          </a:p>
        </p:txBody>
      </p:sp>
    </p:spTree>
    <p:extLst>
      <p:ext uri="{BB962C8B-B14F-4D97-AF65-F5344CB8AC3E}">
        <p14:creationId xmlns:p14="http://schemas.microsoft.com/office/powerpoint/2010/main" val="276783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81000" y="1143000"/>
            <a:ext cx="4038600" cy="4419600"/>
          </a:xfrm>
          <a:prstGeom prst="rect">
            <a:avLst/>
          </a:prstGeom>
          <a:noFill/>
          <a:ln w="9525">
            <a:noFill/>
            <a:miter lim="800000"/>
            <a:headEnd/>
            <a:tailEnd/>
          </a:ln>
        </p:spPr>
        <p:txBody>
          <a:bodyPr/>
          <a:lstStyle/>
          <a:p>
            <a:pPr marL="285750" indent="-285750" eaLnBrk="0" fontAlgn="base" hangingPunct="0">
              <a:spcBef>
                <a:spcPct val="20000"/>
              </a:spcBef>
              <a:spcAft>
                <a:spcPts val="600"/>
              </a:spcAft>
              <a:buFont typeface="Arial" panose="020B0604020202020204" pitchFamily="34" charset="0"/>
              <a:buChar char="•"/>
              <a:defRPr/>
            </a:pPr>
            <a:r>
              <a:rPr lang="en-US" kern="0" dirty="0">
                <a:solidFill>
                  <a:srgbClr val="000000"/>
                </a:solidFill>
                <a:latin typeface="Times New Roman" panose="02020603050405020304" pitchFamily="18" charset="0"/>
                <a:cs typeface="Times New Roman" panose="02020603050405020304" pitchFamily="18" charset="0"/>
              </a:rPr>
              <a:t>Monitor and report status of and damage to the transportation system and infrastructure</a:t>
            </a:r>
          </a:p>
          <a:p>
            <a:pPr marL="285750" indent="-285750" eaLnBrk="0" fontAlgn="base" hangingPunct="0">
              <a:spcBef>
                <a:spcPct val="20000"/>
              </a:spcBef>
              <a:spcAft>
                <a:spcPts val="600"/>
              </a:spcAft>
              <a:buFont typeface="Arial" panose="020B0604020202020204" pitchFamily="34" charset="0"/>
              <a:buChar char="•"/>
              <a:defRPr/>
            </a:pPr>
            <a:r>
              <a:rPr lang="en-US" kern="0" dirty="0">
                <a:solidFill>
                  <a:srgbClr val="000000"/>
                </a:solidFill>
                <a:latin typeface="Times New Roman" panose="02020603050405020304" pitchFamily="18" charset="0"/>
                <a:cs typeface="Times New Roman" panose="02020603050405020304" pitchFamily="18" charset="0"/>
              </a:rPr>
              <a:t>Identify temporary alternative transportation solutions that can be implemented by others</a:t>
            </a:r>
          </a:p>
          <a:p>
            <a:pPr marL="285750" indent="-285750" eaLnBrk="0" fontAlgn="base" hangingPunct="0">
              <a:spcBef>
                <a:spcPct val="20000"/>
              </a:spcBef>
              <a:spcAft>
                <a:spcPts val="600"/>
              </a:spcAft>
              <a:buFont typeface="Arial" panose="020B0604020202020204" pitchFamily="34" charset="0"/>
              <a:buChar char="•"/>
              <a:defRPr/>
            </a:pPr>
            <a:r>
              <a:rPr lang="en-US" kern="0" dirty="0">
                <a:solidFill>
                  <a:srgbClr val="000000"/>
                </a:solidFill>
                <a:latin typeface="Times New Roman" panose="02020603050405020304" pitchFamily="18" charset="0"/>
                <a:cs typeface="Times New Roman" panose="02020603050405020304" pitchFamily="18" charset="0"/>
              </a:rPr>
              <a:t>Perform activities conducted under the direct authority of DOT elements </a:t>
            </a:r>
          </a:p>
          <a:p>
            <a:pPr marL="285750" indent="-285750" eaLnBrk="0" fontAlgn="base" hangingPunct="0">
              <a:spcBef>
                <a:spcPct val="20000"/>
              </a:spcBef>
              <a:spcAft>
                <a:spcPts val="600"/>
              </a:spcAft>
              <a:buFont typeface="Arial" panose="020B0604020202020204" pitchFamily="34" charset="0"/>
              <a:buChar char="•"/>
              <a:defRPr/>
            </a:pPr>
            <a:r>
              <a:rPr lang="en-US" kern="0" dirty="0">
                <a:solidFill>
                  <a:srgbClr val="000000"/>
                </a:solidFill>
                <a:latin typeface="Times New Roman" panose="02020603050405020304" pitchFamily="18" charset="0"/>
                <a:cs typeface="Times New Roman" panose="02020603050405020304" pitchFamily="18" charset="0"/>
              </a:rPr>
              <a:t>Coordinate the restoration and recovery of the transportation system and infrastructure </a:t>
            </a:r>
          </a:p>
          <a:p>
            <a:pPr marL="285750" indent="-285750" eaLnBrk="0" fontAlgn="base" hangingPunct="0">
              <a:spcBef>
                <a:spcPct val="20000"/>
              </a:spcBef>
              <a:spcAft>
                <a:spcPts val="600"/>
              </a:spcAft>
              <a:buFont typeface="Arial" panose="020B0604020202020204" pitchFamily="34" charset="0"/>
              <a:buChar char="•"/>
              <a:defRPr/>
            </a:pPr>
            <a:r>
              <a:rPr lang="en-US" kern="0" dirty="0">
                <a:solidFill>
                  <a:srgbClr val="000000"/>
                </a:solidFill>
                <a:latin typeface="Times New Roman" panose="02020603050405020304" pitchFamily="18" charset="0"/>
                <a:cs typeface="Times New Roman" panose="02020603050405020304" pitchFamily="18" charset="0"/>
              </a:rPr>
              <a:t>Coordinate and support prevention, preparedness, response, recovery, and mitigation activities among transportation stakeholders </a:t>
            </a:r>
          </a:p>
        </p:txBody>
      </p:sp>
      <p:sp>
        <p:nvSpPr>
          <p:cNvPr id="5123" name="Content Placeholder 6"/>
          <p:cNvSpPr>
            <a:spLocks noGrp="1"/>
          </p:cNvSpPr>
          <p:nvPr>
            <p:ph sz="half" idx="1"/>
          </p:nvPr>
        </p:nvSpPr>
        <p:spPr/>
        <p:txBody>
          <a:bodyPr/>
          <a:lstStyle/>
          <a:p>
            <a:pPr>
              <a:buClr>
                <a:schemeClr val="bg1"/>
              </a:buClr>
            </a:pPr>
            <a:endParaRPr lang="en-US" sz="1700" b="1" dirty="0">
              <a:solidFill>
                <a:srgbClr val="000000"/>
              </a:solidFill>
            </a:endParaRPr>
          </a:p>
          <a:p>
            <a:pPr>
              <a:buClr>
                <a:schemeClr val="bg1"/>
              </a:buClr>
            </a:pPr>
            <a:endParaRPr lang="en-US" sz="1700" b="1" dirty="0">
              <a:solidFill>
                <a:srgbClr val="000000"/>
              </a:solidFill>
            </a:endParaRPr>
          </a:p>
          <a:p>
            <a:pPr>
              <a:buClr>
                <a:schemeClr val="bg1"/>
              </a:buClr>
            </a:pPr>
            <a:endParaRPr lang="en-US" sz="1700" dirty="0">
              <a:solidFill>
                <a:srgbClr val="000000"/>
              </a:solidFill>
            </a:endParaRPr>
          </a:p>
        </p:txBody>
      </p:sp>
      <p:sp>
        <p:nvSpPr>
          <p:cNvPr id="42" name="Title 1"/>
          <p:cNvSpPr>
            <a:spLocks noGrp="1"/>
          </p:cNvSpPr>
          <p:nvPr>
            <p:ph type="title"/>
          </p:nvPr>
        </p:nvSpPr>
        <p:spPr/>
        <p:txBody>
          <a:bodyPr>
            <a:noAutofit/>
          </a:bodyPr>
          <a:lstStyle/>
          <a:p>
            <a:pPr>
              <a:defRPr/>
            </a:pPr>
            <a:r>
              <a:rPr lang="en-US" b="1" dirty="0"/>
              <a:t>Emergency Support Function 1</a:t>
            </a:r>
          </a:p>
        </p:txBody>
      </p:sp>
      <p:pic>
        <p:nvPicPr>
          <p:cNvPr id="5128" name="Picture 38" descr="http://ntl.bts.gov/historian/images/DOT%20SEAL-BLUE%20286.jpg"/>
          <p:cNvPicPr>
            <a:picLocks noChangeAspect="1" noChangeArrowheads="1"/>
          </p:cNvPicPr>
          <p:nvPr/>
        </p:nvPicPr>
        <p:blipFill>
          <a:blip r:embed="rId3" cstate="print"/>
          <a:srcRect/>
          <a:stretch>
            <a:fillRect/>
          </a:stretch>
        </p:blipFill>
        <p:spPr bwMode="auto">
          <a:xfrm>
            <a:off x="5698470" y="2266959"/>
            <a:ext cx="2217255" cy="2216860"/>
          </a:xfrm>
          <a:prstGeom prst="rect">
            <a:avLst/>
          </a:prstGeom>
          <a:noFill/>
          <a:ln w="9525">
            <a:noFill/>
            <a:miter lim="800000"/>
            <a:headEnd/>
            <a:tailEnd/>
          </a:ln>
        </p:spPr>
      </p:pic>
      <p:grpSp>
        <p:nvGrpSpPr>
          <p:cNvPr id="3" name="Group 2"/>
          <p:cNvGrpSpPr/>
          <p:nvPr/>
        </p:nvGrpSpPr>
        <p:grpSpPr>
          <a:xfrm>
            <a:off x="4926013" y="1465262"/>
            <a:ext cx="3760787" cy="3944938"/>
            <a:chOff x="4926013" y="1206608"/>
            <a:chExt cx="3760787" cy="3944938"/>
          </a:xfrm>
        </p:grpSpPr>
        <p:pic>
          <p:nvPicPr>
            <p:cNvPr id="5129" name="Picture 2" descr="http://www.defense.gov/multimedia/web_graphics/dod/DODc.gif"/>
            <p:cNvPicPr>
              <a:picLocks noChangeAspect="1" noChangeArrowheads="1"/>
            </p:cNvPicPr>
            <p:nvPr/>
          </p:nvPicPr>
          <p:blipFill>
            <a:blip r:embed="rId4" cstate="print"/>
            <a:srcRect/>
            <a:stretch>
              <a:fillRect/>
            </a:stretch>
          </p:blipFill>
          <p:spPr bwMode="auto">
            <a:xfrm>
              <a:off x="7416077" y="1456481"/>
              <a:ext cx="712690" cy="712563"/>
            </a:xfrm>
            <a:prstGeom prst="rect">
              <a:avLst/>
            </a:prstGeom>
            <a:noFill/>
            <a:ln w="9525">
              <a:noFill/>
              <a:miter lim="800000"/>
              <a:headEnd/>
              <a:tailEnd/>
            </a:ln>
          </p:spPr>
        </p:pic>
        <p:pic>
          <p:nvPicPr>
            <p:cNvPr id="5130" name="Picture 4" descr="http://t3.gstatic.com/images?q=tbn:ANd9GcQqBY4IB2imY9V40HDdWYnsMtnga0zxwOatPOB2PUdy4t0GTYVAFQ"/>
            <p:cNvPicPr>
              <a:picLocks noChangeAspect="1" noChangeArrowheads="1"/>
            </p:cNvPicPr>
            <p:nvPr/>
          </p:nvPicPr>
          <p:blipFill>
            <a:blip r:embed="rId5" cstate="print"/>
            <a:srcRect/>
            <a:stretch>
              <a:fillRect/>
            </a:stretch>
          </p:blipFill>
          <p:spPr bwMode="auto">
            <a:xfrm>
              <a:off x="6386727" y="4284743"/>
              <a:ext cx="848137" cy="866803"/>
            </a:xfrm>
            <a:prstGeom prst="rect">
              <a:avLst/>
            </a:prstGeom>
            <a:noFill/>
            <a:ln w="9525">
              <a:noFill/>
              <a:miter lim="800000"/>
              <a:headEnd/>
              <a:tailEnd/>
            </a:ln>
          </p:spPr>
        </p:pic>
        <p:pic>
          <p:nvPicPr>
            <p:cNvPr id="5131" name="Picture 8" descr="http://t0.gstatic.com/images?q=tbn:ANd9GcSfCzgs4tQrKhAFXVSG_LAv3fVSXy4NTw8DXP4Z9ED867vok7mhqw"/>
            <p:cNvPicPr>
              <a:picLocks noChangeAspect="1" noChangeArrowheads="1"/>
            </p:cNvPicPr>
            <p:nvPr/>
          </p:nvPicPr>
          <p:blipFill>
            <a:blip r:embed="rId6" cstate="print"/>
            <a:srcRect/>
            <a:stretch>
              <a:fillRect/>
            </a:stretch>
          </p:blipFill>
          <p:spPr bwMode="auto">
            <a:xfrm>
              <a:off x="7971309" y="2207770"/>
              <a:ext cx="713721" cy="712563"/>
            </a:xfrm>
            <a:prstGeom prst="rect">
              <a:avLst/>
            </a:prstGeom>
            <a:noFill/>
            <a:ln w="9525">
              <a:noFill/>
              <a:miter lim="800000"/>
              <a:headEnd/>
              <a:tailEnd/>
            </a:ln>
          </p:spPr>
        </p:pic>
        <p:pic>
          <p:nvPicPr>
            <p:cNvPr id="5132" name="Picture 12" descr="http://theniya.org/wp-content/uploads/2011/08/department-of-homeland-security-logo.jpg"/>
            <p:cNvPicPr>
              <a:picLocks noChangeAspect="1" noChangeArrowheads="1"/>
            </p:cNvPicPr>
            <p:nvPr/>
          </p:nvPicPr>
          <p:blipFill>
            <a:blip r:embed="rId7" cstate="print"/>
            <a:srcRect/>
            <a:stretch>
              <a:fillRect/>
            </a:stretch>
          </p:blipFill>
          <p:spPr bwMode="auto">
            <a:xfrm>
              <a:off x="6455466" y="1206608"/>
              <a:ext cx="712690" cy="712563"/>
            </a:xfrm>
            <a:prstGeom prst="rect">
              <a:avLst/>
            </a:prstGeom>
            <a:noFill/>
            <a:ln w="9525">
              <a:noFill/>
              <a:miter lim="800000"/>
              <a:headEnd/>
              <a:tailEnd/>
            </a:ln>
          </p:spPr>
        </p:pic>
        <p:pic>
          <p:nvPicPr>
            <p:cNvPr id="5133" name="Picture 14" descr="http://t2.gstatic.com/images?q=tbn:ANd9GcRqamCgqMcFNchZPvROdQZQvw_m17-OVD1PdYA1eHl1Rwt_olVW5A"/>
            <p:cNvPicPr>
              <a:picLocks noChangeAspect="1" noChangeArrowheads="1"/>
            </p:cNvPicPr>
            <p:nvPr/>
          </p:nvPicPr>
          <p:blipFill>
            <a:blip r:embed="rId8" cstate="print"/>
            <a:srcRect/>
            <a:stretch>
              <a:fillRect/>
            </a:stretch>
          </p:blipFill>
          <p:spPr bwMode="auto">
            <a:xfrm>
              <a:off x="5445975" y="4020628"/>
              <a:ext cx="712690" cy="712563"/>
            </a:xfrm>
            <a:prstGeom prst="rect">
              <a:avLst/>
            </a:prstGeom>
            <a:noFill/>
            <a:ln w="9525">
              <a:noFill/>
              <a:miter lim="800000"/>
              <a:headEnd/>
              <a:tailEnd/>
            </a:ln>
          </p:spPr>
        </p:pic>
        <p:pic>
          <p:nvPicPr>
            <p:cNvPr id="5134" name="Picture 16" descr="http://t0.gstatic.com/images?q=tbn:ANd9GcRAPHkep9F9yahzexOSS-0I1RkIyk5K5zsaz3x8CpRSFqhOffpaTQ"/>
            <p:cNvPicPr>
              <a:picLocks noChangeAspect="1" noChangeArrowheads="1"/>
            </p:cNvPicPr>
            <p:nvPr/>
          </p:nvPicPr>
          <p:blipFill>
            <a:blip r:embed="rId9" cstate="print"/>
            <a:srcRect/>
            <a:stretch>
              <a:fillRect/>
            </a:stretch>
          </p:blipFill>
          <p:spPr bwMode="auto">
            <a:xfrm>
              <a:off x="4933949" y="2207770"/>
              <a:ext cx="713721" cy="712563"/>
            </a:xfrm>
            <a:prstGeom prst="rect">
              <a:avLst/>
            </a:prstGeom>
            <a:noFill/>
            <a:ln w="9525">
              <a:noFill/>
              <a:miter lim="800000"/>
              <a:headEnd/>
              <a:tailEnd/>
            </a:ln>
          </p:spPr>
        </p:pic>
        <p:pic>
          <p:nvPicPr>
            <p:cNvPr id="5135" name="Picture 18" descr="http://communicationleadership.usc.edu/images/department-of-state-logo.png"/>
            <p:cNvPicPr>
              <a:picLocks noChangeAspect="1" noChangeArrowheads="1"/>
            </p:cNvPicPr>
            <p:nvPr/>
          </p:nvPicPr>
          <p:blipFill>
            <a:blip r:embed="rId10" cstate="print"/>
            <a:srcRect/>
            <a:stretch>
              <a:fillRect/>
            </a:stretch>
          </p:blipFill>
          <p:spPr bwMode="auto">
            <a:xfrm>
              <a:off x="5510835" y="1456481"/>
              <a:ext cx="712690" cy="712563"/>
            </a:xfrm>
            <a:prstGeom prst="rect">
              <a:avLst/>
            </a:prstGeom>
            <a:noFill/>
            <a:ln w="9525">
              <a:noFill/>
              <a:miter lim="800000"/>
              <a:headEnd/>
              <a:tailEnd/>
            </a:ln>
          </p:spPr>
        </p:pic>
        <p:pic>
          <p:nvPicPr>
            <p:cNvPr id="5136" name="Picture 30" descr="http://t2.gstatic.com/images?q=tbn:ANd9GcRbqKNf8dTWzg0iD4itgysxxfxP71x15M8rN8Fdn06xyHUpW0Rtdw"/>
            <p:cNvPicPr>
              <a:picLocks noChangeAspect="1" noChangeArrowheads="1"/>
            </p:cNvPicPr>
            <p:nvPr/>
          </p:nvPicPr>
          <p:blipFill>
            <a:blip r:embed="rId11" cstate="print"/>
            <a:srcRect/>
            <a:stretch>
              <a:fillRect/>
            </a:stretch>
          </p:blipFill>
          <p:spPr bwMode="auto">
            <a:xfrm>
              <a:off x="8048369" y="3139249"/>
              <a:ext cx="638431" cy="712563"/>
            </a:xfrm>
            <a:prstGeom prst="rect">
              <a:avLst/>
            </a:prstGeom>
            <a:noFill/>
            <a:ln w="9525">
              <a:noFill/>
              <a:miter lim="800000"/>
              <a:headEnd/>
              <a:tailEnd/>
            </a:ln>
          </p:spPr>
        </p:pic>
        <p:pic>
          <p:nvPicPr>
            <p:cNvPr id="5137" name="Picture 36" descr="http://www.myenergysolution.com/energy-savings-blog/wp-content/uploads/2010/10/US-GeneralServicesAdministration.png"/>
            <p:cNvPicPr>
              <a:picLocks noChangeAspect="1" noChangeArrowheads="1"/>
            </p:cNvPicPr>
            <p:nvPr/>
          </p:nvPicPr>
          <p:blipFill>
            <a:blip r:embed="rId12" cstate="print"/>
            <a:srcRect/>
            <a:stretch>
              <a:fillRect/>
            </a:stretch>
          </p:blipFill>
          <p:spPr bwMode="auto">
            <a:xfrm>
              <a:off x="7480936" y="4020628"/>
              <a:ext cx="712690" cy="712563"/>
            </a:xfrm>
            <a:prstGeom prst="rect">
              <a:avLst/>
            </a:prstGeom>
            <a:noFill/>
            <a:ln w="9525">
              <a:noFill/>
              <a:miter lim="800000"/>
              <a:headEnd/>
              <a:tailEnd/>
            </a:ln>
          </p:spPr>
        </p:pic>
        <p:pic>
          <p:nvPicPr>
            <p:cNvPr id="5127" name="Picture 4" descr="Description: http://t3.gstatic.com/images?q=tbn:ANd9GcQQEWrYMC8JV97O13yeWLLdrQE7GT-dbnikwWn4aPgVEVHUmQd-"/>
            <p:cNvPicPr>
              <a:picLocks noChangeAspect="1" noChangeArrowheads="1"/>
            </p:cNvPicPr>
            <p:nvPr/>
          </p:nvPicPr>
          <p:blipFill>
            <a:blip r:embed="rId13" cstate="print"/>
            <a:srcRect/>
            <a:stretch>
              <a:fillRect/>
            </a:stretch>
          </p:blipFill>
          <p:spPr bwMode="auto">
            <a:xfrm>
              <a:off x="4926013" y="3200400"/>
              <a:ext cx="712787" cy="712788"/>
            </a:xfrm>
            <a:prstGeom prst="rect">
              <a:avLst/>
            </a:prstGeom>
            <a:noFill/>
            <a:ln w="9525">
              <a:noFill/>
              <a:miter lim="800000"/>
              <a:headEnd/>
              <a:tailEnd/>
            </a:ln>
          </p:spPr>
        </p:pic>
      </p:grpSp>
    </p:spTree>
    <p:extLst>
      <p:ext uri="{BB962C8B-B14F-4D97-AF65-F5344CB8AC3E}">
        <p14:creationId xmlns:p14="http://schemas.microsoft.com/office/powerpoint/2010/main" val="3391797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608" name="Rectangle 32"/>
          <p:cNvSpPr>
            <a:spLocks noGrp="1" noChangeArrowheads="1"/>
          </p:cNvSpPr>
          <p:nvPr>
            <p:ph type="title"/>
          </p:nvPr>
        </p:nvSpPr>
        <p:spPr>
          <a:xfrm>
            <a:off x="109409" y="0"/>
            <a:ext cx="8925182" cy="1143000"/>
          </a:xfrm>
          <a:noFill/>
          <a:ln/>
        </p:spPr>
        <p:txBody>
          <a:bodyPr anchor="ctr">
            <a:noAutofit/>
          </a:bodyPr>
          <a:lstStyle/>
          <a:p>
            <a:r>
              <a:rPr lang="en-US" b="1" dirty="0"/>
              <a:t>USDOT Operating Administrations</a:t>
            </a:r>
          </a:p>
        </p:txBody>
      </p:sp>
      <p:grpSp>
        <p:nvGrpSpPr>
          <p:cNvPr id="8" name="Group 7"/>
          <p:cNvGrpSpPr/>
          <p:nvPr/>
        </p:nvGrpSpPr>
        <p:grpSpPr>
          <a:xfrm>
            <a:off x="142618" y="1143000"/>
            <a:ext cx="8858765" cy="4837670"/>
            <a:chOff x="142618" y="1182130"/>
            <a:chExt cx="8858765" cy="4837670"/>
          </a:xfrm>
        </p:grpSpPr>
        <p:cxnSp>
          <p:nvCxnSpPr>
            <p:cNvPr id="38" name="Straight Connector 37"/>
            <p:cNvCxnSpPr/>
            <p:nvPr/>
          </p:nvCxnSpPr>
          <p:spPr>
            <a:xfrm>
              <a:off x="6848783" y="1611971"/>
              <a:ext cx="0" cy="981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0580" name="AutoShape 4"/>
            <p:cNvSpPr>
              <a:spLocks noChangeArrowheads="1"/>
            </p:cNvSpPr>
            <p:nvPr/>
          </p:nvSpPr>
          <p:spPr bwMode="auto">
            <a:xfrm>
              <a:off x="3220663" y="1182130"/>
              <a:ext cx="2702674" cy="859682"/>
            </a:xfrm>
            <a:prstGeom prst="bevel">
              <a:avLst>
                <a:gd name="adj" fmla="val 12500"/>
              </a:avLst>
            </a:prstGeom>
            <a:solidFill>
              <a:srgbClr val="FFFF99"/>
            </a:solidFill>
            <a:ln w="28575">
              <a:solidFill>
                <a:schemeClr val="tx1"/>
              </a:solidFill>
              <a:miter lim="800000"/>
              <a:headEnd/>
              <a:tailEnd/>
            </a:ln>
            <a:effectLst/>
          </p:spPr>
          <p:txBody>
            <a:bodyPr wrap="none" anchor="ctr"/>
            <a:lstStyle/>
            <a:p>
              <a:pPr algn="ctr"/>
              <a:r>
                <a:rPr lang="en-US" b="1" dirty="0"/>
                <a:t>SECRETARY</a:t>
              </a:r>
            </a:p>
            <a:p>
              <a:pPr algn="ctr"/>
              <a:r>
                <a:rPr lang="en-US" b="1" dirty="0"/>
                <a:t>DEPUTY SECRETARY</a:t>
              </a:r>
            </a:p>
          </p:txBody>
        </p:sp>
        <p:cxnSp>
          <p:nvCxnSpPr>
            <p:cNvPr id="22" name="Straight Connector 21"/>
            <p:cNvCxnSpPr/>
            <p:nvPr/>
          </p:nvCxnSpPr>
          <p:spPr>
            <a:xfrm flipH="1">
              <a:off x="1156122" y="3831518"/>
              <a:ext cx="45545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80580" idx="2"/>
            </p:cNvCxnSpPr>
            <p:nvPr/>
          </p:nvCxnSpPr>
          <p:spPr>
            <a:xfrm>
              <a:off x="4572000" y="2041812"/>
              <a:ext cx="0" cy="3014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156121" y="5055914"/>
              <a:ext cx="68317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987880" y="5055914"/>
              <a:ext cx="0" cy="24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280590" idx="0"/>
            </p:cNvCxnSpPr>
            <p:nvPr/>
          </p:nvCxnSpPr>
          <p:spPr>
            <a:xfrm>
              <a:off x="5710627" y="5055914"/>
              <a:ext cx="0" cy="24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280583" idx="0"/>
            </p:cNvCxnSpPr>
            <p:nvPr/>
          </p:nvCxnSpPr>
          <p:spPr>
            <a:xfrm flipH="1">
              <a:off x="3433374" y="5055914"/>
              <a:ext cx="941" cy="24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endCxn id="280589" idx="0"/>
            </p:cNvCxnSpPr>
            <p:nvPr/>
          </p:nvCxnSpPr>
          <p:spPr>
            <a:xfrm>
              <a:off x="1156121" y="5055914"/>
              <a:ext cx="0" cy="24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710627" y="3831518"/>
              <a:ext cx="0" cy="24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433374" y="3831518"/>
              <a:ext cx="941" cy="24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156121" y="3831518"/>
              <a:ext cx="0" cy="24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433374" y="2593500"/>
              <a:ext cx="0" cy="24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280586" idx="0"/>
            </p:cNvCxnSpPr>
            <p:nvPr/>
          </p:nvCxnSpPr>
          <p:spPr>
            <a:xfrm flipH="1">
              <a:off x="1156121" y="2593500"/>
              <a:ext cx="942" cy="24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156121" y="2593500"/>
              <a:ext cx="34158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23337" y="1611971"/>
              <a:ext cx="926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0582" name="Rectangle 6"/>
            <p:cNvSpPr>
              <a:spLocks noChangeArrowheads="1"/>
            </p:cNvSpPr>
            <p:nvPr/>
          </p:nvSpPr>
          <p:spPr bwMode="auto">
            <a:xfrm>
              <a:off x="142618" y="4092028"/>
              <a:ext cx="2027006" cy="703376"/>
            </a:xfrm>
            <a:prstGeom prst="rect">
              <a:avLst/>
            </a:prstGeom>
            <a:solidFill>
              <a:schemeClr val="accent1"/>
            </a:solidFill>
            <a:ln w="38100" cmpd="dbl">
              <a:solidFill>
                <a:schemeClr val="tx1"/>
              </a:solidFill>
              <a:miter lim="800000"/>
              <a:headEnd/>
              <a:tailEnd/>
            </a:ln>
            <a:effectLst/>
          </p:spPr>
          <p:txBody>
            <a:bodyPr anchor="ctr"/>
            <a:lstStyle/>
            <a:p>
              <a:pPr algn="ctr"/>
              <a:r>
                <a:rPr lang="en-US" sz="1300" b="1" dirty="0">
                  <a:solidFill>
                    <a:schemeClr val="bg1"/>
                  </a:solidFill>
                </a:rPr>
                <a:t>Federal Aviation Administration</a:t>
              </a:r>
            </a:p>
          </p:txBody>
        </p:sp>
        <p:sp>
          <p:nvSpPr>
            <p:cNvPr id="280583" name="Rectangle 7"/>
            <p:cNvSpPr>
              <a:spLocks noChangeArrowheads="1"/>
            </p:cNvSpPr>
            <p:nvPr/>
          </p:nvSpPr>
          <p:spPr bwMode="auto">
            <a:xfrm>
              <a:off x="2419871" y="5316424"/>
              <a:ext cx="2027006" cy="703376"/>
            </a:xfrm>
            <a:prstGeom prst="rect">
              <a:avLst/>
            </a:prstGeom>
            <a:solidFill>
              <a:schemeClr val="accent1"/>
            </a:solidFill>
            <a:ln w="38100" cmpd="dbl">
              <a:solidFill>
                <a:schemeClr val="tx1"/>
              </a:solidFill>
              <a:miter lim="800000"/>
              <a:headEnd/>
              <a:tailEnd/>
            </a:ln>
            <a:effectLst/>
          </p:spPr>
          <p:txBody>
            <a:bodyPr anchor="ctr"/>
            <a:lstStyle/>
            <a:p>
              <a:pPr algn="ctr"/>
              <a:r>
                <a:rPr lang="en-US" sz="1300" b="1" dirty="0">
                  <a:solidFill>
                    <a:schemeClr val="bg1"/>
                  </a:solidFill>
                </a:rPr>
                <a:t>Federal Railroad Administration</a:t>
              </a:r>
            </a:p>
          </p:txBody>
        </p:sp>
        <p:sp>
          <p:nvSpPr>
            <p:cNvPr id="280584" name="Rectangle 8"/>
            <p:cNvSpPr>
              <a:spLocks noChangeArrowheads="1"/>
            </p:cNvSpPr>
            <p:nvPr/>
          </p:nvSpPr>
          <p:spPr bwMode="auto">
            <a:xfrm>
              <a:off x="4697124" y="4092028"/>
              <a:ext cx="2027006" cy="703376"/>
            </a:xfrm>
            <a:prstGeom prst="rect">
              <a:avLst/>
            </a:prstGeom>
            <a:solidFill>
              <a:schemeClr val="accent1"/>
            </a:solidFill>
            <a:ln w="38100" cmpd="dbl">
              <a:solidFill>
                <a:schemeClr val="tx1"/>
              </a:solidFill>
              <a:miter lim="800000"/>
              <a:headEnd/>
              <a:tailEnd/>
            </a:ln>
            <a:effectLst/>
          </p:spPr>
          <p:txBody>
            <a:bodyPr anchor="ctr"/>
            <a:lstStyle/>
            <a:p>
              <a:pPr algn="ctr"/>
              <a:r>
                <a:rPr lang="en-US" sz="1300" b="1" dirty="0">
                  <a:solidFill>
                    <a:schemeClr val="bg1"/>
                  </a:solidFill>
                </a:rPr>
                <a:t>National Highway Traffic Safety Administration</a:t>
              </a:r>
            </a:p>
          </p:txBody>
        </p:sp>
        <p:sp>
          <p:nvSpPr>
            <p:cNvPr id="280585" name="Rectangle 9"/>
            <p:cNvSpPr>
              <a:spLocks noChangeArrowheads="1"/>
            </p:cNvSpPr>
            <p:nvPr/>
          </p:nvSpPr>
          <p:spPr bwMode="auto">
            <a:xfrm>
              <a:off x="2419871" y="2854010"/>
              <a:ext cx="2027006" cy="703376"/>
            </a:xfrm>
            <a:prstGeom prst="rect">
              <a:avLst/>
            </a:prstGeom>
            <a:solidFill>
              <a:schemeClr val="accent1"/>
            </a:solidFill>
            <a:ln w="38100" cmpd="dbl">
              <a:solidFill>
                <a:schemeClr val="tx1"/>
              </a:solidFill>
              <a:miter lim="800000"/>
              <a:headEnd/>
              <a:tailEnd/>
            </a:ln>
            <a:effectLst/>
          </p:spPr>
          <p:txBody>
            <a:bodyPr anchor="ctr"/>
            <a:lstStyle/>
            <a:p>
              <a:pPr algn="ctr"/>
              <a:r>
                <a:rPr lang="en-US" sz="1300" b="1" dirty="0">
                  <a:solidFill>
                    <a:schemeClr val="bg1"/>
                  </a:solidFill>
                </a:rPr>
                <a:t>Federal Transit Administration</a:t>
              </a:r>
            </a:p>
          </p:txBody>
        </p:sp>
        <p:sp>
          <p:nvSpPr>
            <p:cNvPr id="280586" name="Rectangle 10"/>
            <p:cNvSpPr>
              <a:spLocks noChangeArrowheads="1"/>
            </p:cNvSpPr>
            <p:nvPr/>
          </p:nvSpPr>
          <p:spPr bwMode="auto">
            <a:xfrm>
              <a:off x="142618" y="2854010"/>
              <a:ext cx="2027006" cy="703376"/>
            </a:xfrm>
            <a:prstGeom prst="rect">
              <a:avLst/>
            </a:prstGeom>
            <a:solidFill>
              <a:schemeClr val="accent1"/>
            </a:solidFill>
            <a:ln w="38100" cmpd="dbl">
              <a:solidFill>
                <a:schemeClr val="tx1"/>
              </a:solidFill>
              <a:miter lim="800000"/>
              <a:headEnd/>
              <a:tailEnd/>
            </a:ln>
            <a:effectLst/>
          </p:spPr>
          <p:txBody>
            <a:bodyPr anchor="ctr"/>
            <a:lstStyle/>
            <a:p>
              <a:pPr algn="ctr"/>
              <a:r>
                <a:rPr lang="en-US" sz="1300" b="1" dirty="0">
                  <a:solidFill>
                    <a:schemeClr val="bg1"/>
                  </a:solidFill>
                </a:rPr>
                <a:t>Maritime Administration</a:t>
              </a:r>
            </a:p>
          </p:txBody>
        </p:sp>
        <p:sp>
          <p:nvSpPr>
            <p:cNvPr id="280587" name="Rectangle 11"/>
            <p:cNvSpPr>
              <a:spLocks noChangeArrowheads="1"/>
            </p:cNvSpPr>
            <p:nvPr/>
          </p:nvSpPr>
          <p:spPr bwMode="auto">
            <a:xfrm>
              <a:off x="2419871" y="4092028"/>
              <a:ext cx="2027006" cy="703376"/>
            </a:xfrm>
            <a:prstGeom prst="rect">
              <a:avLst/>
            </a:prstGeom>
            <a:solidFill>
              <a:schemeClr val="accent1"/>
            </a:solidFill>
            <a:ln w="38100" cmpd="dbl">
              <a:solidFill>
                <a:schemeClr val="tx1"/>
              </a:solidFill>
              <a:miter lim="800000"/>
              <a:headEnd/>
              <a:tailEnd/>
            </a:ln>
            <a:effectLst/>
          </p:spPr>
          <p:txBody>
            <a:bodyPr anchor="ctr"/>
            <a:lstStyle/>
            <a:p>
              <a:pPr algn="ctr"/>
              <a:r>
                <a:rPr lang="en-US" sz="1300" b="1" dirty="0">
                  <a:solidFill>
                    <a:schemeClr val="bg1"/>
                  </a:solidFill>
                </a:rPr>
                <a:t>Federal Highway Administration</a:t>
              </a:r>
            </a:p>
          </p:txBody>
        </p:sp>
        <p:sp>
          <p:nvSpPr>
            <p:cNvPr id="280588" name="Rectangle 12"/>
            <p:cNvSpPr>
              <a:spLocks noChangeArrowheads="1"/>
            </p:cNvSpPr>
            <p:nvPr/>
          </p:nvSpPr>
          <p:spPr bwMode="auto">
            <a:xfrm>
              <a:off x="6974377" y="5316424"/>
              <a:ext cx="2027006" cy="703376"/>
            </a:xfrm>
            <a:prstGeom prst="rect">
              <a:avLst/>
            </a:prstGeom>
            <a:solidFill>
              <a:schemeClr val="accent1"/>
            </a:solidFill>
            <a:ln w="38100" cmpd="dbl">
              <a:solidFill>
                <a:schemeClr val="tx1"/>
              </a:solidFill>
              <a:miter lim="800000"/>
              <a:headEnd/>
              <a:tailEnd/>
            </a:ln>
            <a:effectLst/>
          </p:spPr>
          <p:txBody>
            <a:bodyPr anchor="ctr"/>
            <a:lstStyle/>
            <a:p>
              <a:pPr algn="ctr"/>
              <a:r>
                <a:rPr lang="en-US" sz="1300" b="1" dirty="0">
                  <a:solidFill>
                    <a:schemeClr val="bg1"/>
                  </a:solidFill>
                </a:rPr>
                <a:t>St. Lawrence Seaway Development Corporation</a:t>
              </a:r>
            </a:p>
          </p:txBody>
        </p:sp>
        <p:sp>
          <p:nvSpPr>
            <p:cNvPr id="280589" name="Rectangle 13"/>
            <p:cNvSpPr>
              <a:spLocks noChangeArrowheads="1"/>
            </p:cNvSpPr>
            <p:nvPr/>
          </p:nvSpPr>
          <p:spPr bwMode="auto">
            <a:xfrm>
              <a:off x="142618" y="5316424"/>
              <a:ext cx="2027006" cy="703376"/>
            </a:xfrm>
            <a:prstGeom prst="rect">
              <a:avLst/>
            </a:prstGeom>
            <a:solidFill>
              <a:schemeClr val="accent1"/>
            </a:solidFill>
            <a:ln w="38100" cmpd="dbl">
              <a:solidFill>
                <a:schemeClr val="tx1"/>
              </a:solidFill>
              <a:miter lim="800000"/>
              <a:headEnd/>
              <a:tailEnd/>
            </a:ln>
            <a:effectLst/>
          </p:spPr>
          <p:txBody>
            <a:bodyPr anchor="ctr"/>
            <a:lstStyle/>
            <a:p>
              <a:pPr algn="ctr"/>
              <a:r>
                <a:rPr lang="en-US" sz="1300" b="1" dirty="0">
                  <a:solidFill>
                    <a:schemeClr val="bg1"/>
                  </a:solidFill>
                </a:rPr>
                <a:t>Federal Motor Carrier Safety Administration</a:t>
              </a:r>
            </a:p>
          </p:txBody>
        </p:sp>
        <p:sp>
          <p:nvSpPr>
            <p:cNvPr id="280590" name="Rectangle 14"/>
            <p:cNvSpPr>
              <a:spLocks noChangeArrowheads="1"/>
            </p:cNvSpPr>
            <p:nvPr/>
          </p:nvSpPr>
          <p:spPr bwMode="auto">
            <a:xfrm>
              <a:off x="4697124" y="5316424"/>
              <a:ext cx="2027006" cy="703376"/>
            </a:xfrm>
            <a:prstGeom prst="rect">
              <a:avLst/>
            </a:prstGeom>
            <a:solidFill>
              <a:schemeClr val="accent1"/>
            </a:solidFill>
            <a:ln w="38100" cmpd="dbl">
              <a:solidFill>
                <a:schemeClr val="tx1"/>
              </a:solidFill>
              <a:miter lim="800000"/>
              <a:headEnd/>
              <a:tailEnd/>
            </a:ln>
            <a:effectLst/>
          </p:spPr>
          <p:txBody>
            <a:bodyPr anchor="ctr"/>
            <a:lstStyle/>
            <a:p>
              <a:pPr algn="ctr"/>
              <a:r>
                <a:rPr lang="en-US" sz="1300" b="1" dirty="0">
                  <a:solidFill>
                    <a:schemeClr val="bg1"/>
                  </a:solidFill>
                </a:rPr>
                <a:t>Pipeline and Hazardous Materials Safety Administration</a:t>
              </a:r>
            </a:p>
          </p:txBody>
        </p:sp>
        <p:sp>
          <p:nvSpPr>
            <p:cNvPr id="31" name="Rectangle 9"/>
            <p:cNvSpPr>
              <a:spLocks noChangeArrowheads="1"/>
            </p:cNvSpPr>
            <p:nvPr/>
          </p:nvSpPr>
          <p:spPr bwMode="auto">
            <a:xfrm>
              <a:off x="6154708" y="1752600"/>
              <a:ext cx="1389092" cy="703376"/>
            </a:xfrm>
            <a:prstGeom prst="rect">
              <a:avLst/>
            </a:prstGeom>
            <a:solidFill>
              <a:srgbClr val="FFFF99"/>
            </a:solidFill>
            <a:ln w="38100" cmpd="dbl">
              <a:solidFill>
                <a:schemeClr val="tx1"/>
              </a:solidFill>
              <a:miter lim="800000"/>
              <a:headEnd/>
              <a:tailEnd/>
            </a:ln>
            <a:effectLst/>
          </p:spPr>
          <p:txBody>
            <a:bodyPr anchor="ctr"/>
            <a:lstStyle/>
            <a:p>
              <a:pPr algn="ctr"/>
              <a:r>
                <a:rPr lang="en-US" sz="1300" b="1" dirty="0"/>
                <a:t>Offices of the Secretary of Transportation</a:t>
              </a:r>
            </a:p>
          </p:txBody>
        </p:sp>
        <p:cxnSp>
          <p:nvCxnSpPr>
            <p:cNvPr id="32" name="Straight Connector 31"/>
            <p:cNvCxnSpPr/>
            <p:nvPr/>
          </p:nvCxnSpPr>
          <p:spPr>
            <a:xfrm>
              <a:off x="7987880" y="2593500"/>
              <a:ext cx="0" cy="24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37" idx="0"/>
            </p:cNvCxnSpPr>
            <p:nvPr/>
          </p:nvCxnSpPr>
          <p:spPr>
            <a:xfrm flipH="1">
              <a:off x="5710627" y="2593500"/>
              <a:ext cx="942" cy="246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710628" y="2593500"/>
              <a:ext cx="22772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9"/>
            <p:cNvSpPr>
              <a:spLocks noChangeArrowheads="1"/>
            </p:cNvSpPr>
            <p:nvPr/>
          </p:nvSpPr>
          <p:spPr bwMode="auto">
            <a:xfrm>
              <a:off x="6974377" y="2854010"/>
              <a:ext cx="2027006" cy="703376"/>
            </a:xfrm>
            <a:prstGeom prst="rect">
              <a:avLst/>
            </a:prstGeom>
            <a:solidFill>
              <a:srgbClr val="FFFF99"/>
            </a:solidFill>
            <a:ln w="38100" cmpd="dbl">
              <a:solidFill>
                <a:schemeClr val="tx1"/>
              </a:solidFill>
              <a:miter lim="800000"/>
              <a:headEnd/>
              <a:tailEnd/>
            </a:ln>
            <a:effectLst/>
          </p:spPr>
          <p:txBody>
            <a:bodyPr anchor="ctr"/>
            <a:lstStyle/>
            <a:p>
              <a:pPr algn="ctr"/>
              <a:r>
                <a:rPr lang="en-US" sz="1300" b="1" dirty="0"/>
                <a:t>Other OST Offices</a:t>
              </a:r>
            </a:p>
          </p:txBody>
        </p:sp>
        <p:sp>
          <p:nvSpPr>
            <p:cNvPr id="37" name="Rectangle 10"/>
            <p:cNvSpPr>
              <a:spLocks noChangeArrowheads="1"/>
            </p:cNvSpPr>
            <p:nvPr/>
          </p:nvSpPr>
          <p:spPr bwMode="auto">
            <a:xfrm>
              <a:off x="4697124" y="2854010"/>
              <a:ext cx="2027006" cy="703376"/>
            </a:xfrm>
            <a:prstGeom prst="rect">
              <a:avLst/>
            </a:prstGeom>
            <a:solidFill>
              <a:srgbClr val="FFFF99"/>
            </a:solidFill>
            <a:ln w="38100" cmpd="dbl">
              <a:solidFill>
                <a:schemeClr val="tx1"/>
              </a:solidFill>
              <a:miter lim="800000"/>
              <a:headEnd/>
              <a:tailEnd/>
            </a:ln>
            <a:effectLst/>
          </p:spPr>
          <p:txBody>
            <a:bodyPr anchor="ctr"/>
            <a:lstStyle/>
            <a:p>
              <a:pPr algn="ctr"/>
              <a:r>
                <a:rPr lang="en-US" sz="1300" b="1" dirty="0"/>
                <a:t>(S-60) Office of Intelligence, Security, and Emergency Response</a:t>
              </a:r>
            </a:p>
          </p:txBody>
        </p:sp>
      </p:grpSp>
    </p:spTree>
    <p:extLst>
      <p:ext uri="{BB962C8B-B14F-4D97-AF65-F5344CB8AC3E}">
        <p14:creationId xmlns:p14="http://schemas.microsoft.com/office/powerpoint/2010/main" val="4259001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02B9C8-BF7F-4D5A-8FFD-3A2948A99149}"/>
              </a:ext>
            </a:extLst>
          </p:cNvPr>
          <p:cNvPicPr>
            <a:picLocks noChangeAspect="1"/>
          </p:cNvPicPr>
          <p:nvPr/>
        </p:nvPicPr>
        <p:blipFill>
          <a:blip r:embed="rId3"/>
          <a:stretch>
            <a:fillRect/>
          </a:stretch>
        </p:blipFill>
        <p:spPr>
          <a:xfrm>
            <a:off x="1087851" y="1962307"/>
            <a:ext cx="6571358" cy="4059735"/>
          </a:xfrm>
          <a:prstGeom prst="rect">
            <a:avLst/>
          </a:prstGeom>
        </p:spPr>
      </p:pic>
      <p:sp>
        <p:nvSpPr>
          <p:cNvPr id="2" name="Title 1"/>
          <p:cNvSpPr>
            <a:spLocks noGrp="1"/>
          </p:cNvSpPr>
          <p:nvPr>
            <p:ph type="title"/>
          </p:nvPr>
        </p:nvSpPr>
        <p:spPr>
          <a:xfrm>
            <a:off x="0" y="38917"/>
            <a:ext cx="9110206" cy="895507"/>
          </a:xfrm>
        </p:spPr>
        <p:txBody>
          <a:bodyPr>
            <a:noAutofit/>
          </a:bodyPr>
          <a:lstStyle/>
          <a:p>
            <a:r>
              <a:rPr lang="en-US" sz="2800" dirty="0">
                <a:solidFill>
                  <a:srgbClr val="002060"/>
                </a:solidFill>
              </a:rPr>
              <a:t>National Transportation Response and Recovery Program</a:t>
            </a:r>
            <a:endParaRPr lang="en-US" sz="2800" dirty="0"/>
          </a:p>
        </p:txBody>
      </p:sp>
      <p:sp>
        <p:nvSpPr>
          <p:cNvPr id="5" name="Rectangle 529"/>
          <p:cNvSpPr>
            <a:spLocks noChangeArrowheads="1"/>
          </p:cNvSpPr>
          <p:nvPr/>
        </p:nvSpPr>
        <p:spPr bwMode="auto">
          <a:xfrm>
            <a:off x="3256492" y="978517"/>
            <a:ext cx="2631016" cy="853274"/>
          </a:xfrm>
          <a:prstGeom prst="rect">
            <a:avLst/>
          </a:prstGeom>
          <a:solidFill>
            <a:srgbClr val="DDDDDD">
              <a:alpha val="38823"/>
            </a:srgbClr>
          </a:solidFill>
          <a:ln w="9525">
            <a:solidFill>
              <a:schemeClr val="tx1"/>
            </a:solidFill>
            <a:miter lim="800000"/>
            <a:headEnd/>
            <a:tailEnd/>
          </a:ln>
        </p:spPr>
        <p:txBody>
          <a:bodyPr anchor="ctr"/>
          <a:lstStyle/>
          <a:p>
            <a:pPr algn="ctr" fontAlgn="base">
              <a:spcBef>
                <a:spcPct val="0"/>
              </a:spcBef>
              <a:spcAft>
                <a:spcPct val="0"/>
              </a:spcAft>
            </a:pPr>
            <a:r>
              <a:rPr lang="en-US" sz="1100" b="1" dirty="0">
                <a:solidFill>
                  <a:srgbClr val="000000"/>
                </a:solidFill>
                <a:latin typeface="Times New Roman" pitchFamily="18" charset="0"/>
              </a:rPr>
              <a:t>DOT HQ, Washington, DC</a:t>
            </a:r>
          </a:p>
          <a:p>
            <a:pPr algn="ctr" fontAlgn="base">
              <a:spcBef>
                <a:spcPct val="0"/>
              </a:spcBef>
              <a:spcAft>
                <a:spcPct val="0"/>
              </a:spcAft>
            </a:pPr>
            <a:endParaRPr lang="en-US" sz="1100" b="1" dirty="0">
              <a:solidFill>
                <a:srgbClr val="000000"/>
              </a:solidFill>
              <a:latin typeface="Times New Roman" pitchFamily="18" charset="0"/>
            </a:endParaRPr>
          </a:p>
        </p:txBody>
      </p:sp>
      <p:sp>
        <p:nvSpPr>
          <p:cNvPr id="8" name="Rectangle 7"/>
          <p:cNvSpPr/>
          <p:nvPr/>
        </p:nvSpPr>
        <p:spPr>
          <a:xfrm>
            <a:off x="7368425" y="4554205"/>
            <a:ext cx="1032286" cy="314372"/>
          </a:xfrm>
          <a:prstGeom prst="rect">
            <a:avLst/>
          </a:prstGeom>
        </p:spPr>
        <p:txBody>
          <a:bodyPr wrap="none">
            <a:spAutoFit/>
          </a:bodyPr>
          <a:lstStyle/>
          <a:p>
            <a:pPr algn="ctr" fontAlgn="base">
              <a:spcBef>
                <a:spcPct val="20000"/>
              </a:spcBef>
              <a:spcAft>
                <a:spcPct val="0"/>
              </a:spcAft>
              <a:buClr>
                <a:srgbClr val="333399"/>
              </a:buClr>
            </a:pPr>
            <a:r>
              <a:rPr lang="en-US" sz="1050" dirty="0">
                <a:solidFill>
                  <a:srgbClr val="FFFFFF"/>
                </a:solidFill>
                <a:latin typeface="Arial" charset="0"/>
              </a:rPr>
              <a:t>Puerto Rico</a:t>
            </a:r>
          </a:p>
        </p:txBody>
      </p:sp>
      <p:sp>
        <p:nvSpPr>
          <p:cNvPr id="9" name="Rectangle 481"/>
          <p:cNvSpPr>
            <a:spLocks noChangeArrowheads="1"/>
          </p:cNvSpPr>
          <p:nvPr/>
        </p:nvSpPr>
        <p:spPr bwMode="auto">
          <a:xfrm>
            <a:off x="219468" y="1640308"/>
            <a:ext cx="1417320" cy="457200"/>
          </a:xfrm>
          <a:prstGeom prst="rect">
            <a:avLst/>
          </a:prstGeom>
          <a:solidFill>
            <a:srgbClr val="DDDDDD">
              <a:alpha val="38823"/>
            </a:srgbClr>
          </a:solidFill>
          <a:ln w="9525">
            <a:solidFill>
              <a:schemeClr val="tx1"/>
            </a:solidFill>
            <a:miter lim="800000"/>
            <a:headEnd/>
            <a:tailEnd/>
          </a:ln>
        </p:spPr>
        <p:txBody>
          <a:bodyPr anchor="ctr"/>
          <a:lstStyle/>
          <a:p>
            <a:pPr algn="ctr" fontAlgn="base">
              <a:spcBef>
                <a:spcPct val="0"/>
              </a:spcBef>
              <a:spcAft>
                <a:spcPct val="0"/>
              </a:spcAft>
            </a:pPr>
            <a:r>
              <a:rPr lang="en-US" sz="800" b="1" dirty="0">
                <a:solidFill>
                  <a:srgbClr val="000000"/>
                </a:solidFill>
                <a:latin typeface="Times New Roman" pitchFamily="18" charset="0"/>
              </a:rPr>
              <a:t>Region AK: Anchorage  RETCO: Grady Stone</a:t>
            </a:r>
          </a:p>
          <a:p>
            <a:pPr algn="ctr" fontAlgn="base">
              <a:spcBef>
                <a:spcPct val="0"/>
              </a:spcBef>
              <a:spcAft>
                <a:spcPct val="0"/>
              </a:spcAft>
            </a:pPr>
            <a:r>
              <a:rPr lang="en-US" sz="800" b="1" dirty="0">
                <a:solidFill>
                  <a:srgbClr val="000000"/>
                </a:solidFill>
                <a:latin typeface="Times New Roman" pitchFamily="18" charset="0"/>
              </a:rPr>
              <a:t>RETREP:  Chris Berry</a:t>
            </a:r>
          </a:p>
        </p:txBody>
      </p:sp>
      <p:sp>
        <p:nvSpPr>
          <p:cNvPr id="10" name="Rectangle 482"/>
          <p:cNvSpPr>
            <a:spLocks noChangeArrowheads="1"/>
          </p:cNvSpPr>
          <p:nvPr/>
        </p:nvSpPr>
        <p:spPr bwMode="auto">
          <a:xfrm>
            <a:off x="2573709" y="2089991"/>
            <a:ext cx="1417320" cy="457200"/>
          </a:xfrm>
          <a:prstGeom prst="rect">
            <a:avLst/>
          </a:prstGeom>
          <a:solidFill>
            <a:srgbClr val="DDDDDD">
              <a:alpha val="38823"/>
            </a:srgbClr>
          </a:solidFill>
          <a:ln w="9525">
            <a:solidFill>
              <a:schemeClr val="tx1"/>
            </a:solidFill>
            <a:miter lim="800000"/>
            <a:headEnd/>
            <a:tailEnd/>
          </a:ln>
        </p:spPr>
        <p:txBody>
          <a:bodyPr anchor="ctr"/>
          <a:lstStyle/>
          <a:p>
            <a:pPr algn="ctr" fontAlgn="base">
              <a:spcBef>
                <a:spcPct val="0"/>
              </a:spcBef>
              <a:spcAft>
                <a:spcPct val="0"/>
              </a:spcAft>
            </a:pPr>
            <a:r>
              <a:rPr lang="en-US" sz="800" b="1" dirty="0">
                <a:solidFill>
                  <a:srgbClr val="000000"/>
                </a:solidFill>
                <a:latin typeface="Times New Roman" pitchFamily="18" charset="0"/>
              </a:rPr>
              <a:t>Region 8: Denver </a:t>
            </a:r>
          </a:p>
          <a:p>
            <a:pPr algn="ctr" fontAlgn="base">
              <a:spcBef>
                <a:spcPct val="0"/>
              </a:spcBef>
              <a:spcAft>
                <a:spcPct val="0"/>
              </a:spcAft>
            </a:pPr>
            <a:r>
              <a:rPr lang="en-US" sz="800" b="1" dirty="0">
                <a:solidFill>
                  <a:srgbClr val="000000"/>
                </a:solidFill>
                <a:latin typeface="Times New Roman" pitchFamily="18" charset="0"/>
              </a:rPr>
              <a:t>RETCO: Peter Osborn</a:t>
            </a:r>
          </a:p>
          <a:p>
            <a:pPr algn="ctr" fontAlgn="base">
              <a:spcBef>
                <a:spcPct val="0"/>
              </a:spcBef>
              <a:spcAft>
                <a:spcPct val="0"/>
              </a:spcAft>
            </a:pPr>
            <a:r>
              <a:rPr lang="en-US" sz="800" b="1" dirty="0">
                <a:solidFill>
                  <a:srgbClr val="000000"/>
                </a:solidFill>
                <a:latin typeface="Times New Roman" pitchFamily="18" charset="0"/>
              </a:rPr>
              <a:t>RETREP:  David Plance</a:t>
            </a:r>
          </a:p>
        </p:txBody>
      </p:sp>
      <p:sp>
        <p:nvSpPr>
          <p:cNvPr id="11" name="Rectangle 483"/>
          <p:cNvSpPr>
            <a:spLocks noChangeArrowheads="1"/>
          </p:cNvSpPr>
          <p:nvPr/>
        </p:nvSpPr>
        <p:spPr bwMode="auto">
          <a:xfrm>
            <a:off x="5613884" y="2358381"/>
            <a:ext cx="1401137" cy="457200"/>
          </a:xfrm>
          <a:prstGeom prst="rect">
            <a:avLst/>
          </a:prstGeom>
          <a:solidFill>
            <a:srgbClr val="DDDDDD">
              <a:alpha val="50195"/>
            </a:srgbClr>
          </a:solidFill>
          <a:ln w="9525">
            <a:solidFill>
              <a:schemeClr val="tx1"/>
            </a:solidFill>
            <a:miter lim="800000"/>
            <a:headEnd/>
            <a:tailEnd/>
          </a:ln>
        </p:spPr>
        <p:txBody>
          <a:bodyPr anchor="ctr"/>
          <a:lstStyle/>
          <a:p>
            <a:pPr algn="ctr" fontAlgn="base">
              <a:spcBef>
                <a:spcPct val="0"/>
              </a:spcBef>
              <a:spcAft>
                <a:spcPct val="0"/>
              </a:spcAft>
            </a:pPr>
            <a:r>
              <a:rPr lang="en-US" sz="800" b="1" dirty="0">
                <a:solidFill>
                  <a:srgbClr val="000000"/>
                </a:solidFill>
                <a:latin typeface="Times New Roman" pitchFamily="18" charset="0"/>
              </a:rPr>
              <a:t>Region 5: Chicago </a:t>
            </a:r>
          </a:p>
          <a:p>
            <a:pPr algn="ctr" fontAlgn="base">
              <a:spcBef>
                <a:spcPct val="0"/>
              </a:spcBef>
              <a:spcAft>
                <a:spcPct val="0"/>
              </a:spcAft>
            </a:pPr>
            <a:r>
              <a:rPr lang="en-US" sz="800" b="1" dirty="0">
                <a:solidFill>
                  <a:srgbClr val="000000"/>
                </a:solidFill>
                <a:latin typeface="Times New Roman" pitchFamily="18" charset="0"/>
              </a:rPr>
              <a:t>RETCO:  </a:t>
            </a:r>
            <a:r>
              <a:rPr lang="en-US" sz="800" b="1" dirty="0" err="1">
                <a:solidFill>
                  <a:srgbClr val="000000"/>
                </a:solidFill>
                <a:latin typeface="Times New Roman" pitchFamily="18" charset="0"/>
              </a:rPr>
              <a:t>Mayela</a:t>
            </a:r>
            <a:r>
              <a:rPr lang="en-US" sz="800" b="1" dirty="0">
                <a:solidFill>
                  <a:srgbClr val="000000"/>
                </a:solidFill>
                <a:latin typeface="Times New Roman" pitchFamily="18" charset="0"/>
              </a:rPr>
              <a:t> Sosa</a:t>
            </a:r>
          </a:p>
          <a:p>
            <a:pPr algn="ctr" fontAlgn="base">
              <a:spcBef>
                <a:spcPct val="0"/>
              </a:spcBef>
              <a:spcAft>
                <a:spcPct val="0"/>
              </a:spcAft>
            </a:pPr>
            <a:r>
              <a:rPr lang="en-US" sz="800" b="1" dirty="0">
                <a:solidFill>
                  <a:srgbClr val="000000"/>
                </a:solidFill>
                <a:latin typeface="Times New Roman" pitchFamily="18" charset="0"/>
              </a:rPr>
              <a:t>RETREP:  Jeff McSpaden</a:t>
            </a:r>
          </a:p>
        </p:txBody>
      </p:sp>
      <p:sp>
        <p:nvSpPr>
          <p:cNvPr id="12" name="Rectangle 484"/>
          <p:cNvSpPr>
            <a:spLocks noChangeArrowheads="1"/>
          </p:cNvSpPr>
          <p:nvPr/>
        </p:nvSpPr>
        <p:spPr bwMode="auto">
          <a:xfrm>
            <a:off x="7015021" y="4227348"/>
            <a:ext cx="1417320" cy="460678"/>
          </a:xfrm>
          <a:prstGeom prst="rect">
            <a:avLst/>
          </a:prstGeom>
          <a:solidFill>
            <a:srgbClr val="DDDDDD">
              <a:alpha val="38823"/>
            </a:srgbClr>
          </a:solidFill>
          <a:ln w="9525">
            <a:solidFill>
              <a:schemeClr val="tx1"/>
            </a:solidFill>
            <a:miter lim="800000"/>
            <a:headEnd/>
            <a:tailEnd/>
          </a:ln>
        </p:spPr>
        <p:txBody>
          <a:bodyPr anchor="ctr"/>
          <a:lstStyle/>
          <a:p>
            <a:pPr algn="ctr" fontAlgn="base">
              <a:spcBef>
                <a:spcPct val="0"/>
              </a:spcBef>
              <a:spcAft>
                <a:spcPct val="0"/>
              </a:spcAft>
            </a:pPr>
            <a:endParaRPr lang="en-US" sz="800" b="1" dirty="0">
              <a:solidFill>
                <a:srgbClr val="000000"/>
              </a:solidFill>
              <a:latin typeface="Times New Roman" pitchFamily="18" charset="0"/>
            </a:endParaRPr>
          </a:p>
          <a:p>
            <a:pPr algn="ctr" fontAlgn="base">
              <a:spcBef>
                <a:spcPct val="0"/>
              </a:spcBef>
              <a:spcAft>
                <a:spcPct val="0"/>
              </a:spcAft>
            </a:pPr>
            <a:r>
              <a:rPr lang="en-US" sz="800" b="1" dirty="0">
                <a:solidFill>
                  <a:srgbClr val="000000"/>
                </a:solidFill>
                <a:latin typeface="Times New Roman" pitchFamily="18" charset="0"/>
              </a:rPr>
              <a:t>Region 3: Philadelphia</a:t>
            </a:r>
          </a:p>
          <a:p>
            <a:pPr algn="ctr" fontAlgn="base">
              <a:spcBef>
                <a:spcPct val="0"/>
              </a:spcBef>
              <a:spcAft>
                <a:spcPct val="0"/>
              </a:spcAft>
            </a:pPr>
            <a:r>
              <a:rPr lang="en-US" sz="800" b="1" dirty="0">
                <a:solidFill>
                  <a:srgbClr val="000000"/>
                </a:solidFill>
                <a:latin typeface="Times New Roman" pitchFamily="18" charset="0"/>
              </a:rPr>
              <a:t>RETCO: Pearlis Johnson</a:t>
            </a:r>
          </a:p>
          <a:p>
            <a:pPr algn="ctr" fontAlgn="base">
              <a:spcBef>
                <a:spcPct val="0"/>
              </a:spcBef>
              <a:spcAft>
                <a:spcPct val="0"/>
              </a:spcAft>
            </a:pPr>
            <a:r>
              <a:rPr lang="en-US" sz="800" b="1" dirty="0">
                <a:solidFill>
                  <a:srgbClr val="000000"/>
                </a:solidFill>
                <a:latin typeface="Times New Roman" pitchFamily="18" charset="0"/>
              </a:rPr>
              <a:t>RETREP: Lisa Brennan</a:t>
            </a:r>
          </a:p>
          <a:p>
            <a:pPr algn="ctr" fontAlgn="base">
              <a:spcBef>
                <a:spcPct val="0"/>
              </a:spcBef>
              <a:spcAft>
                <a:spcPct val="0"/>
              </a:spcAft>
            </a:pPr>
            <a:r>
              <a:rPr lang="en-US" sz="800" b="1" dirty="0">
                <a:solidFill>
                  <a:srgbClr val="000000"/>
                </a:solidFill>
                <a:latin typeface="Times New Roman" pitchFamily="18" charset="0"/>
              </a:rPr>
              <a:t> </a:t>
            </a:r>
          </a:p>
        </p:txBody>
      </p:sp>
      <p:sp>
        <p:nvSpPr>
          <p:cNvPr id="13" name="Rectangle 485"/>
          <p:cNvSpPr>
            <a:spLocks noChangeArrowheads="1"/>
          </p:cNvSpPr>
          <p:nvPr/>
        </p:nvSpPr>
        <p:spPr bwMode="auto">
          <a:xfrm>
            <a:off x="7428677" y="2215254"/>
            <a:ext cx="1681530" cy="537589"/>
          </a:xfrm>
          <a:prstGeom prst="rect">
            <a:avLst/>
          </a:prstGeom>
          <a:solidFill>
            <a:srgbClr val="DDDDDD">
              <a:alpha val="38823"/>
            </a:srgbClr>
          </a:solidFill>
          <a:ln w="9525">
            <a:solidFill>
              <a:schemeClr val="tx1"/>
            </a:solidFill>
            <a:miter lim="800000"/>
            <a:headEnd/>
            <a:tailEnd/>
          </a:ln>
        </p:spPr>
        <p:txBody>
          <a:bodyPr anchor="ctr"/>
          <a:lstStyle/>
          <a:p>
            <a:pPr algn="ctr" fontAlgn="base">
              <a:spcBef>
                <a:spcPct val="0"/>
              </a:spcBef>
              <a:spcAft>
                <a:spcPct val="0"/>
              </a:spcAft>
            </a:pPr>
            <a:r>
              <a:rPr lang="en-US" sz="800" b="1" dirty="0">
                <a:solidFill>
                  <a:srgbClr val="000000"/>
                </a:solidFill>
                <a:latin typeface="Times New Roman" pitchFamily="18" charset="0"/>
              </a:rPr>
              <a:t>Region 1: Boston</a:t>
            </a:r>
          </a:p>
          <a:p>
            <a:pPr algn="ctr" fontAlgn="base">
              <a:spcBef>
                <a:spcPct val="0"/>
              </a:spcBef>
              <a:spcAft>
                <a:spcPct val="0"/>
              </a:spcAft>
            </a:pPr>
            <a:r>
              <a:rPr lang="en-US" sz="800" b="1" dirty="0">
                <a:solidFill>
                  <a:srgbClr val="000000"/>
                </a:solidFill>
                <a:latin typeface="Times New Roman" pitchFamily="18" charset="0"/>
              </a:rPr>
              <a:t>RETCO:  Peter Butler</a:t>
            </a:r>
          </a:p>
          <a:p>
            <a:pPr algn="ctr" fontAlgn="base">
              <a:spcBef>
                <a:spcPct val="0"/>
              </a:spcBef>
              <a:spcAft>
                <a:spcPct val="0"/>
              </a:spcAft>
            </a:pPr>
            <a:r>
              <a:rPr lang="en-US" sz="800" b="1" dirty="0">
                <a:solidFill>
                  <a:srgbClr val="000000"/>
                </a:solidFill>
                <a:latin typeface="Times New Roman" pitchFamily="18" charset="0"/>
              </a:rPr>
              <a:t>RETREP:  Ryan Jones</a:t>
            </a:r>
          </a:p>
        </p:txBody>
      </p:sp>
      <p:sp>
        <p:nvSpPr>
          <p:cNvPr id="14" name="Rectangle 486"/>
          <p:cNvSpPr>
            <a:spLocks noChangeArrowheads="1"/>
          </p:cNvSpPr>
          <p:nvPr/>
        </p:nvSpPr>
        <p:spPr bwMode="auto">
          <a:xfrm>
            <a:off x="6745707" y="5324123"/>
            <a:ext cx="1417320" cy="457200"/>
          </a:xfrm>
          <a:prstGeom prst="rect">
            <a:avLst/>
          </a:prstGeom>
          <a:solidFill>
            <a:srgbClr val="DDDDDD">
              <a:alpha val="38823"/>
            </a:srgbClr>
          </a:solidFill>
          <a:ln w="9525">
            <a:solidFill>
              <a:schemeClr val="tx1"/>
            </a:solidFill>
            <a:miter lim="800000"/>
            <a:headEnd/>
            <a:tailEnd/>
          </a:ln>
        </p:spPr>
        <p:txBody>
          <a:bodyPr anchor="ctr"/>
          <a:lstStyle/>
          <a:p>
            <a:pPr algn="ctr" fontAlgn="base">
              <a:spcBef>
                <a:spcPct val="0"/>
              </a:spcBef>
              <a:spcAft>
                <a:spcPct val="0"/>
              </a:spcAft>
            </a:pPr>
            <a:r>
              <a:rPr lang="en-US" sz="800" b="1" dirty="0">
                <a:solidFill>
                  <a:srgbClr val="000000"/>
                </a:solidFill>
                <a:latin typeface="Times New Roman" pitchFamily="18" charset="0"/>
              </a:rPr>
              <a:t>Region 4: Atlanta </a:t>
            </a:r>
          </a:p>
          <a:p>
            <a:pPr algn="ctr" fontAlgn="base">
              <a:spcBef>
                <a:spcPct val="0"/>
              </a:spcBef>
              <a:spcAft>
                <a:spcPct val="0"/>
              </a:spcAft>
            </a:pPr>
            <a:r>
              <a:rPr lang="en-US" sz="800" b="1" dirty="0">
                <a:solidFill>
                  <a:srgbClr val="000000"/>
                </a:solidFill>
                <a:latin typeface="Times New Roman" pitchFamily="18" charset="0"/>
              </a:rPr>
              <a:t>RETCO:  Pearlis Johnson</a:t>
            </a:r>
          </a:p>
          <a:p>
            <a:pPr algn="ctr" fontAlgn="base">
              <a:spcBef>
                <a:spcPct val="0"/>
              </a:spcBef>
              <a:spcAft>
                <a:spcPct val="0"/>
              </a:spcAft>
            </a:pPr>
            <a:r>
              <a:rPr lang="en-US" sz="800" b="1" dirty="0">
                <a:solidFill>
                  <a:srgbClr val="000000"/>
                </a:solidFill>
                <a:latin typeface="Times New Roman" pitchFamily="18" charset="0"/>
              </a:rPr>
              <a:t>RETREP:  Ingrid Allen</a:t>
            </a:r>
          </a:p>
        </p:txBody>
      </p:sp>
      <p:sp>
        <p:nvSpPr>
          <p:cNvPr id="15" name="Rectangle 487"/>
          <p:cNvSpPr>
            <a:spLocks noChangeArrowheads="1"/>
          </p:cNvSpPr>
          <p:nvPr/>
        </p:nvSpPr>
        <p:spPr bwMode="auto">
          <a:xfrm>
            <a:off x="4528034" y="5552723"/>
            <a:ext cx="1298855" cy="457200"/>
          </a:xfrm>
          <a:prstGeom prst="rect">
            <a:avLst/>
          </a:prstGeom>
          <a:solidFill>
            <a:srgbClr val="DDDDDD">
              <a:alpha val="38823"/>
            </a:srgbClr>
          </a:solidFill>
          <a:ln w="9525">
            <a:solidFill>
              <a:schemeClr val="tx1"/>
            </a:solidFill>
            <a:miter lim="800000"/>
            <a:headEnd/>
            <a:tailEnd/>
          </a:ln>
        </p:spPr>
        <p:txBody>
          <a:bodyPr anchor="ctr"/>
          <a:lstStyle/>
          <a:p>
            <a:pPr algn="ctr" fontAlgn="base">
              <a:spcBef>
                <a:spcPct val="0"/>
              </a:spcBef>
              <a:spcAft>
                <a:spcPct val="0"/>
              </a:spcAft>
            </a:pPr>
            <a:r>
              <a:rPr lang="en-US" sz="800" b="1" dirty="0">
                <a:solidFill>
                  <a:srgbClr val="000000"/>
                </a:solidFill>
                <a:latin typeface="Times New Roman" pitchFamily="18" charset="0"/>
              </a:rPr>
              <a:t>Region 6: Fort Worth </a:t>
            </a:r>
          </a:p>
          <a:p>
            <a:pPr algn="ctr" fontAlgn="base">
              <a:spcBef>
                <a:spcPct val="0"/>
              </a:spcBef>
              <a:spcAft>
                <a:spcPct val="0"/>
              </a:spcAft>
            </a:pPr>
            <a:r>
              <a:rPr lang="en-US" sz="800" b="1" dirty="0">
                <a:solidFill>
                  <a:srgbClr val="000000"/>
                </a:solidFill>
                <a:latin typeface="Times New Roman" pitchFamily="18" charset="0"/>
              </a:rPr>
              <a:t>RETCO:  Rob Lowe</a:t>
            </a:r>
          </a:p>
          <a:p>
            <a:pPr algn="ctr" fontAlgn="base">
              <a:spcBef>
                <a:spcPct val="0"/>
              </a:spcBef>
              <a:spcAft>
                <a:spcPct val="0"/>
              </a:spcAft>
            </a:pPr>
            <a:r>
              <a:rPr lang="en-US" sz="800" b="1" dirty="0">
                <a:solidFill>
                  <a:srgbClr val="000000"/>
                </a:solidFill>
                <a:latin typeface="Times New Roman" pitchFamily="18" charset="0"/>
              </a:rPr>
              <a:t>RETREP:  Vacant</a:t>
            </a:r>
          </a:p>
        </p:txBody>
      </p:sp>
      <p:sp>
        <p:nvSpPr>
          <p:cNvPr id="16" name="Rectangle 488"/>
          <p:cNvSpPr>
            <a:spLocks noChangeArrowheads="1"/>
          </p:cNvSpPr>
          <p:nvPr/>
        </p:nvSpPr>
        <p:spPr bwMode="auto">
          <a:xfrm>
            <a:off x="0" y="3758134"/>
            <a:ext cx="1655838" cy="685800"/>
          </a:xfrm>
          <a:prstGeom prst="rect">
            <a:avLst/>
          </a:prstGeom>
          <a:solidFill>
            <a:srgbClr val="DDDDDD">
              <a:alpha val="38823"/>
            </a:srgbClr>
          </a:solidFill>
          <a:ln w="9525">
            <a:solidFill>
              <a:schemeClr val="tx1"/>
            </a:solidFill>
            <a:miter lim="800000"/>
            <a:headEnd/>
            <a:tailEnd/>
          </a:ln>
        </p:spPr>
        <p:txBody>
          <a:bodyPr anchor="ctr"/>
          <a:lstStyle/>
          <a:p>
            <a:pPr algn="ctr" fontAlgn="base">
              <a:spcBef>
                <a:spcPct val="0"/>
              </a:spcBef>
              <a:spcAft>
                <a:spcPct val="0"/>
              </a:spcAft>
            </a:pPr>
            <a:r>
              <a:rPr lang="en-US" sz="800" b="1" dirty="0">
                <a:solidFill>
                  <a:srgbClr val="000000"/>
                </a:solidFill>
                <a:latin typeface="Times New Roman" pitchFamily="18" charset="0"/>
              </a:rPr>
              <a:t>Region 9: Oakland, CA</a:t>
            </a:r>
          </a:p>
          <a:p>
            <a:pPr algn="ctr" fontAlgn="base">
              <a:spcBef>
                <a:spcPct val="0"/>
              </a:spcBef>
              <a:spcAft>
                <a:spcPct val="0"/>
              </a:spcAft>
            </a:pPr>
            <a:r>
              <a:rPr lang="en-US" sz="800" b="1" dirty="0">
                <a:solidFill>
                  <a:srgbClr val="000000"/>
                </a:solidFill>
                <a:latin typeface="Times New Roman" pitchFamily="18" charset="0"/>
              </a:rPr>
              <a:t>RETCO:  Grady Stone</a:t>
            </a:r>
          </a:p>
          <a:p>
            <a:pPr algn="ctr" fontAlgn="base">
              <a:spcBef>
                <a:spcPct val="0"/>
              </a:spcBef>
              <a:spcAft>
                <a:spcPct val="0"/>
              </a:spcAft>
            </a:pPr>
            <a:r>
              <a:rPr lang="en-US" sz="800" b="1" dirty="0">
                <a:solidFill>
                  <a:srgbClr val="000000"/>
                </a:solidFill>
                <a:latin typeface="Times New Roman" pitchFamily="18" charset="0"/>
              </a:rPr>
              <a:t>RETREP–N: Sharon Cuevas</a:t>
            </a:r>
          </a:p>
          <a:p>
            <a:pPr algn="ctr" fontAlgn="base">
              <a:spcBef>
                <a:spcPct val="0"/>
              </a:spcBef>
              <a:spcAft>
                <a:spcPct val="0"/>
              </a:spcAft>
            </a:pPr>
            <a:r>
              <a:rPr lang="en-US" sz="800" b="1" dirty="0">
                <a:solidFill>
                  <a:srgbClr val="000000"/>
                </a:solidFill>
                <a:latin typeface="Times New Roman" pitchFamily="18" charset="0"/>
              </a:rPr>
              <a:t>RETREP–S Vacant</a:t>
            </a:r>
          </a:p>
        </p:txBody>
      </p:sp>
      <p:sp>
        <p:nvSpPr>
          <p:cNvPr id="17" name="Rectangle 489"/>
          <p:cNvSpPr>
            <a:spLocks noChangeArrowheads="1"/>
          </p:cNvSpPr>
          <p:nvPr/>
        </p:nvSpPr>
        <p:spPr bwMode="auto">
          <a:xfrm>
            <a:off x="143575" y="2671016"/>
            <a:ext cx="1417320" cy="457200"/>
          </a:xfrm>
          <a:prstGeom prst="rect">
            <a:avLst/>
          </a:prstGeom>
          <a:solidFill>
            <a:srgbClr val="DDDDDD">
              <a:alpha val="38823"/>
            </a:srgbClr>
          </a:solidFill>
          <a:ln w="9525">
            <a:solidFill>
              <a:schemeClr val="tx1"/>
            </a:solidFill>
            <a:miter lim="800000"/>
            <a:headEnd/>
            <a:tailEnd/>
          </a:ln>
        </p:spPr>
        <p:txBody>
          <a:bodyPr anchor="ctr"/>
          <a:lstStyle/>
          <a:p>
            <a:pPr algn="ctr" fontAlgn="base">
              <a:spcBef>
                <a:spcPct val="0"/>
              </a:spcBef>
              <a:spcAft>
                <a:spcPct val="0"/>
              </a:spcAft>
            </a:pPr>
            <a:r>
              <a:rPr lang="en-US" sz="800" b="1" dirty="0">
                <a:solidFill>
                  <a:srgbClr val="000000"/>
                </a:solidFill>
                <a:latin typeface="Times New Roman" pitchFamily="18" charset="0"/>
              </a:rPr>
              <a:t>Region 10 Seattle </a:t>
            </a:r>
          </a:p>
          <a:p>
            <a:pPr algn="ctr" fontAlgn="base">
              <a:spcBef>
                <a:spcPct val="0"/>
              </a:spcBef>
              <a:spcAft>
                <a:spcPct val="0"/>
              </a:spcAft>
            </a:pPr>
            <a:r>
              <a:rPr lang="en-US" sz="800" b="1" dirty="0">
                <a:solidFill>
                  <a:srgbClr val="000000"/>
                </a:solidFill>
                <a:latin typeface="Times New Roman" pitchFamily="18" charset="0"/>
              </a:rPr>
              <a:t>RETCO: Grady Stone</a:t>
            </a:r>
          </a:p>
          <a:p>
            <a:pPr algn="ctr" fontAlgn="base">
              <a:spcBef>
                <a:spcPct val="0"/>
              </a:spcBef>
              <a:spcAft>
                <a:spcPct val="0"/>
              </a:spcAft>
            </a:pPr>
            <a:r>
              <a:rPr lang="en-US" sz="800" b="1" dirty="0">
                <a:solidFill>
                  <a:srgbClr val="000000"/>
                </a:solidFill>
                <a:latin typeface="Times New Roman" pitchFamily="18" charset="0"/>
              </a:rPr>
              <a:t>RETREP: David Lutes</a:t>
            </a:r>
          </a:p>
        </p:txBody>
      </p:sp>
      <p:sp>
        <p:nvSpPr>
          <p:cNvPr id="18" name="Rectangle 485"/>
          <p:cNvSpPr>
            <a:spLocks noChangeArrowheads="1"/>
          </p:cNvSpPr>
          <p:nvPr/>
        </p:nvSpPr>
        <p:spPr bwMode="auto">
          <a:xfrm>
            <a:off x="7454367" y="3259722"/>
            <a:ext cx="1655839" cy="537589"/>
          </a:xfrm>
          <a:prstGeom prst="rect">
            <a:avLst/>
          </a:prstGeom>
          <a:solidFill>
            <a:srgbClr val="DDDDDD">
              <a:alpha val="38823"/>
            </a:srgbClr>
          </a:solidFill>
          <a:ln w="9525">
            <a:solidFill>
              <a:schemeClr val="tx1"/>
            </a:solidFill>
            <a:miter lim="800000"/>
            <a:headEnd/>
            <a:tailEnd/>
          </a:ln>
        </p:spPr>
        <p:txBody>
          <a:bodyPr anchor="ctr"/>
          <a:lstStyle/>
          <a:p>
            <a:pPr algn="ctr" fontAlgn="base">
              <a:spcBef>
                <a:spcPct val="0"/>
              </a:spcBef>
              <a:spcAft>
                <a:spcPct val="0"/>
              </a:spcAft>
            </a:pPr>
            <a:r>
              <a:rPr lang="en-US" sz="800" b="1" dirty="0">
                <a:solidFill>
                  <a:srgbClr val="000000"/>
                </a:solidFill>
                <a:latin typeface="Times New Roman" pitchFamily="18" charset="0"/>
              </a:rPr>
              <a:t>Region 2: New York, </a:t>
            </a:r>
          </a:p>
          <a:p>
            <a:pPr algn="ctr" fontAlgn="base">
              <a:spcBef>
                <a:spcPct val="0"/>
              </a:spcBef>
              <a:spcAft>
                <a:spcPct val="0"/>
              </a:spcAft>
            </a:pPr>
            <a:r>
              <a:rPr lang="en-US" sz="800" b="1" dirty="0">
                <a:solidFill>
                  <a:srgbClr val="000000"/>
                </a:solidFill>
                <a:latin typeface="Times New Roman" pitchFamily="18" charset="0"/>
              </a:rPr>
              <a:t>RETCO:  Marie Kennington-Gardiner</a:t>
            </a:r>
          </a:p>
          <a:p>
            <a:pPr algn="ctr" fontAlgn="base">
              <a:spcBef>
                <a:spcPct val="0"/>
              </a:spcBef>
              <a:spcAft>
                <a:spcPct val="0"/>
              </a:spcAft>
            </a:pPr>
            <a:r>
              <a:rPr lang="en-US" sz="800" b="1" dirty="0">
                <a:solidFill>
                  <a:srgbClr val="000000"/>
                </a:solidFill>
                <a:latin typeface="Times New Roman" pitchFamily="18" charset="0"/>
              </a:rPr>
              <a:t>RETREP: Jeremy McMaster</a:t>
            </a:r>
          </a:p>
        </p:txBody>
      </p:sp>
      <p:sp>
        <p:nvSpPr>
          <p:cNvPr id="57" name="Rectangle 483">
            <a:extLst>
              <a:ext uri="{FF2B5EF4-FFF2-40B4-BE49-F238E27FC236}">
                <a16:creationId xmlns:a16="http://schemas.microsoft.com/office/drawing/2014/main" id="{AF959A98-947B-45A8-AF42-F3832E0E40F4}"/>
              </a:ext>
            </a:extLst>
          </p:cNvPr>
          <p:cNvSpPr>
            <a:spLocks noChangeArrowheads="1"/>
          </p:cNvSpPr>
          <p:nvPr/>
        </p:nvSpPr>
        <p:spPr bwMode="auto">
          <a:xfrm>
            <a:off x="4052216" y="2223340"/>
            <a:ext cx="1417320" cy="457200"/>
          </a:xfrm>
          <a:prstGeom prst="rect">
            <a:avLst/>
          </a:prstGeom>
          <a:solidFill>
            <a:srgbClr val="DDDDDD">
              <a:alpha val="50195"/>
            </a:srgbClr>
          </a:solidFill>
          <a:ln w="9525">
            <a:solidFill>
              <a:schemeClr val="tx1"/>
            </a:solidFill>
            <a:miter lim="800000"/>
            <a:headEnd/>
            <a:tailEnd/>
          </a:ln>
        </p:spPr>
        <p:txBody>
          <a:bodyPr anchor="ctr"/>
          <a:lstStyle/>
          <a:p>
            <a:pPr algn="ctr" fontAlgn="base">
              <a:spcBef>
                <a:spcPct val="0"/>
              </a:spcBef>
              <a:spcAft>
                <a:spcPct val="0"/>
              </a:spcAft>
            </a:pPr>
            <a:r>
              <a:rPr lang="en-US" sz="800" b="1" dirty="0">
                <a:solidFill>
                  <a:srgbClr val="000000"/>
                </a:solidFill>
                <a:latin typeface="Times New Roman" pitchFamily="18" charset="0"/>
              </a:rPr>
              <a:t>Region 7: Chicago </a:t>
            </a:r>
          </a:p>
          <a:p>
            <a:pPr algn="ctr" fontAlgn="base">
              <a:spcBef>
                <a:spcPct val="0"/>
              </a:spcBef>
              <a:spcAft>
                <a:spcPct val="0"/>
              </a:spcAft>
            </a:pPr>
            <a:r>
              <a:rPr lang="en-US" sz="800" b="1" dirty="0">
                <a:solidFill>
                  <a:srgbClr val="000000"/>
                </a:solidFill>
                <a:latin typeface="Times New Roman" pitchFamily="18" charset="0"/>
              </a:rPr>
              <a:t>RETCO:  </a:t>
            </a:r>
            <a:r>
              <a:rPr lang="en-US" sz="800" b="1" dirty="0" err="1">
                <a:solidFill>
                  <a:srgbClr val="000000"/>
                </a:solidFill>
                <a:latin typeface="Times New Roman" pitchFamily="18" charset="0"/>
              </a:rPr>
              <a:t>Mayela</a:t>
            </a:r>
            <a:r>
              <a:rPr lang="en-US" sz="800" b="1" dirty="0">
                <a:solidFill>
                  <a:srgbClr val="000000"/>
                </a:solidFill>
                <a:latin typeface="Times New Roman" pitchFamily="18" charset="0"/>
              </a:rPr>
              <a:t> Sosa</a:t>
            </a:r>
          </a:p>
          <a:p>
            <a:pPr algn="ctr" fontAlgn="base">
              <a:spcBef>
                <a:spcPct val="0"/>
              </a:spcBef>
              <a:spcAft>
                <a:spcPct val="0"/>
              </a:spcAft>
            </a:pPr>
            <a:r>
              <a:rPr lang="en-US" sz="800" b="1" dirty="0">
                <a:solidFill>
                  <a:srgbClr val="000000"/>
                </a:solidFill>
                <a:latin typeface="Times New Roman" pitchFamily="18" charset="0"/>
              </a:rPr>
              <a:t>RETREP:  Nicole Jarvis</a:t>
            </a:r>
          </a:p>
        </p:txBody>
      </p:sp>
    </p:spTree>
    <p:extLst>
      <p:ext uri="{BB962C8B-B14F-4D97-AF65-F5344CB8AC3E}">
        <p14:creationId xmlns:p14="http://schemas.microsoft.com/office/powerpoint/2010/main" val="2708416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14300" y="457200"/>
          <a:ext cx="8915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pPr>
              <a:defRPr/>
            </a:pPr>
            <a:r>
              <a:rPr lang="en-US" b="1" dirty="0"/>
              <a:t>USDOT Capabilities</a:t>
            </a:r>
          </a:p>
        </p:txBody>
      </p:sp>
    </p:spTree>
    <p:extLst>
      <p:ext uri="{BB962C8B-B14F-4D97-AF65-F5344CB8AC3E}">
        <p14:creationId xmlns:p14="http://schemas.microsoft.com/office/powerpoint/2010/main" val="17176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43000"/>
          </a:xfrm>
        </p:spPr>
        <p:txBody>
          <a:bodyPr>
            <a:normAutofit/>
          </a:bodyPr>
          <a:lstStyle/>
          <a:p>
            <a:pPr>
              <a:defRPr/>
            </a:pPr>
            <a:r>
              <a:rPr lang="en-US" b="1" dirty="0"/>
              <a:t>NTRRP Activities</a:t>
            </a:r>
          </a:p>
        </p:txBody>
      </p:sp>
      <p:sp>
        <p:nvSpPr>
          <p:cNvPr id="5" name="Content Placeholder 1"/>
          <p:cNvSpPr txBox="1">
            <a:spLocks/>
          </p:cNvSpPr>
          <p:nvPr/>
        </p:nvSpPr>
        <p:spPr>
          <a:xfrm>
            <a:off x="76200" y="990600"/>
            <a:ext cx="8991600" cy="4648200"/>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en-US" sz="2000" kern="0" dirty="0">
                <a:solidFill>
                  <a:srgbClr val="000000"/>
                </a:solidFill>
                <a:latin typeface="Times New Roman" panose="02020603050405020304" pitchFamily="18" charset="0"/>
                <a:cs typeface="Times New Roman" panose="02020603050405020304" pitchFamily="18" charset="0"/>
              </a:rPr>
              <a:t>National Special Security Events</a:t>
            </a:r>
            <a:endParaRPr lang="en-US" sz="1600" kern="0" dirty="0">
              <a:solidFill>
                <a:srgbClr val="000000"/>
              </a:solidFill>
              <a:latin typeface="Times New Roman" panose="02020603050405020304" pitchFamily="18" charset="0"/>
              <a:cs typeface="Times New Roman" panose="02020603050405020304" pitchFamily="18" charset="0"/>
            </a:endParaRP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Nuclear Security Summit </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Major Sports Championships</a:t>
            </a:r>
          </a:p>
          <a:p>
            <a:pPr marL="457200" indent="-457200"/>
            <a:r>
              <a:rPr lang="en-US" sz="2000" kern="0" dirty="0">
                <a:solidFill>
                  <a:srgbClr val="000000"/>
                </a:solidFill>
                <a:latin typeface="Times New Roman" panose="02020603050405020304" pitchFamily="18" charset="0"/>
                <a:cs typeface="Times New Roman" panose="02020603050405020304" pitchFamily="18" charset="0"/>
              </a:rPr>
              <a:t>Activations</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COVID-19</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Tropical Storm Cristobal</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Puerto Rico Earthquake swarm</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Hurricanes Dorian, Michael, Florence, Olivia, Lane, Beryl, Isaac, </a:t>
            </a:r>
            <a:r>
              <a:rPr lang="en-US" sz="1600" kern="0" dirty="0">
                <a:latin typeface="Times New Roman" panose="02020603050405020304" pitchFamily="18" charset="0"/>
                <a:cs typeface="Times New Roman" panose="02020603050405020304" pitchFamily="18" charset="0"/>
              </a:rPr>
              <a:t>Harvey, Irma</a:t>
            </a:r>
            <a:r>
              <a:rPr lang="en-US" sz="1600" kern="0" dirty="0">
                <a:solidFill>
                  <a:srgbClr val="000000"/>
                </a:solidFill>
                <a:latin typeface="Times New Roman" panose="02020603050405020304" pitchFamily="18" charset="0"/>
                <a:cs typeface="Times New Roman" panose="02020603050405020304" pitchFamily="18" charset="0"/>
              </a:rPr>
              <a:t>, Maria, and Nate response operations</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Super Typhoons </a:t>
            </a:r>
            <a:r>
              <a:rPr lang="en-US" sz="1600" kern="0" dirty="0" err="1">
                <a:solidFill>
                  <a:srgbClr val="000000"/>
                </a:solidFill>
                <a:latin typeface="Times New Roman" panose="02020603050405020304" pitchFamily="18" charset="0"/>
                <a:cs typeface="Times New Roman" panose="02020603050405020304" pitchFamily="18" charset="0"/>
              </a:rPr>
              <a:t>Mangkhut</a:t>
            </a:r>
            <a:r>
              <a:rPr lang="en-US" sz="1600" kern="0" dirty="0">
                <a:solidFill>
                  <a:srgbClr val="000000"/>
                </a:solidFill>
                <a:latin typeface="Times New Roman" panose="02020603050405020304" pitchFamily="18" charset="0"/>
                <a:cs typeface="Times New Roman" panose="02020603050405020304" pitchFamily="18" charset="0"/>
              </a:rPr>
              <a:t> and </a:t>
            </a:r>
            <a:r>
              <a:rPr lang="en-US" sz="1600" kern="0" dirty="0" err="1">
                <a:solidFill>
                  <a:srgbClr val="000000"/>
                </a:solidFill>
                <a:latin typeface="Times New Roman" panose="02020603050405020304" pitchFamily="18" charset="0"/>
                <a:cs typeface="Times New Roman" panose="02020603050405020304" pitchFamily="18" charset="0"/>
              </a:rPr>
              <a:t>Yutu</a:t>
            </a:r>
            <a:r>
              <a:rPr lang="en-US" sz="1600" kern="0" dirty="0">
                <a:solidFill>
                  <a:srgbClr val="000000"/>
                </a:solidFill>
                <a:latin typeface="Times New Roman" panose="02020603050405020304" pitchFamily="18" charset="0"/>
                <a:cs typeface="Times New Roman" panose="02020603050405020304" pitchFamily="18" charset="0"/>
              </a:rPr>
              <a:t> response operations</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Puerto Rico recovery operations</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Wildfires in CA, ID, OR, and WA</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Kilauea Volcano Eruption response</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Oroville Dam, CA dam spillway failure</a:t>
            </a:r>
          </a:p>
          <a:p>
            <a:pPr marL="857250" lvl="1" indent="-457200"/>
            <a:endParaRPr lang="en-US" sz="1600" kern="0" dirty="0">
              <a:solidFill>
                <a:srgbClr val="000000"/>
              </a:solidFill>
              <a:latin typeface="Times New Roman" panose="02020603050405020304" pitchFamily="18" charset="0"/>
              <a:cs typeface="Times New Roman" panose="02020603050405020304" pitchFamily="18" charset="0"/>
            </a:endParaRPr>
          </a:p>
          <a:p>
            <a:pPr marL="857250" lvl="1" indent="-457200"/>
            <a:endParaRPr lang="en-US" sz="1600" kern="0" dirty="0">
              <a:solidFill>
                <a:srgbClr val="000000"/>
              </a:solidFill>
              <a:latin typeface="Times New Roman" panose="02020603050405020304" pitchFamily="18" charset="0"/>
              <a:cs typeface="Times New Roman" panose="02020603050405020304" pitchFamily="18" charset="0"/>
            </a:endParaRP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Hurricane Douglas (remotely)</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Mauna Loa Volcano Eruption</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Atmospheric Rivers</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Typhoon </a:t>
            </a:r>
            <a:r>
              <a:rPr lang="en-US" sz="1600" kern="0" dirty="0" err="1">
                <a:solidFill>
                  <a:srgbClr val="000000"/>
                </a:solidFill>
                <a:latin typeface="Times New Roman" panose="02020603050405020304" pitchFamily="18" charset="0"/>
                <a:cs typeface="Times New Roman" panose="02020603050405020304" pitchFamily="18" charset="0"/>
              </a:rPr>
              <a:t>Mawar</a:t>
            </a:r>
            <a:r>
              <a:rPr lang="en-US" sz="1600" kern="0" dirty="0">
                <a:solidFill>
                  <a:srgbClr val="000000"/>
                </a:solidFill>
                <a:latin typeface="Times New Roman" panose="02020603050405020304" pitchFamily="18" charset="0"/>
                <a:cs typeface="Times New Roman" panose="02020603050405020304" pitchFamily="18" charset="0"/>
              </a:rPr>
              <a:t> – Guam</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Hurricane Hilary</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Maui Fires</a:t>
            </a:r>
          </a:p>
          <a:p>
            <a:pPr marL="457200" indent="-457200"/>
            <a:r>
              <a:rPr lang="en-US" sz="2000" kern="0" dirty="0">
                <a:solidFill>
                  <a:srgbClr val="000000"/>
                </a:solidFill>
                <a:latin typeface="Times New Roman" panose="02020603050405020304" pitchFamily="18" charset="0"/>
                <a:cs typeface="Times New Roman" panose="02020603050405020304" pitchFamily="18" charset="0"/>
              </a:rPr>
              <a:t>Exercises</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National Level Exercise 2019 – New Madrid Earthquake</a:t>
            </a:r>
          </a:p>
          <a:p>
            <a:pPr marL="457200" indent="-457200"/>
            <a:r>
              <a:rPr lang="en-US" sz="2000" kern="0" dirty="0">
                <a:solidFill>
                  <a:srgbClr val="000000"/>
                </a:solidFill>
                <a:latin typeface="Times New Roman" panose="02020603050405020304" pitchFamily="18" charset="0"/>
                <a:cs typeface="Times New Roman" panose="02020603050405020304" pitchFamily="18" charset="0"/>
              </a:rPr>
              <a:t>Meetings/Conferences</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FEMA RISC Meetings</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Regional OneDOT Meetings</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National Hurricane Conference</a:t>
            </a:r>
          </a:p>
          <a:p>
            <a:pPr marL="457200" indent="-457200"/>
            <a:r>
              <a:rPr lang="en-US" sz="2000" kern="0" dirty="0">
                <a:solidFill>
                  <a:srgbClr val="000000"/>
                </a:solidFill>
                <a:latin typeface="Times New Roman" panose="02020603050405020304" pitchFamily="18" charset="0"/>
                <a:cs typeface="Times New Roman" panose="02020603050405020304" pitchFamily="18" charset="0"/>
              </a:rPr>
              <a:t>Non-Traditional Activities</a:t>
            </a:r>
          </a:p>
          <a:p>
            <a:pPr marL="857250" lvl="1" indent="-457200"/>
            <a:r>
              <a:rPr lang="en-US" sz="1600" kern="0" dirty="0">
                <a:solidFill>
                  <a:srgbClr val="000000"/>
                </a:solidFill>
                <a:latin typeface="Times New Roman" panose="02020603050405020304" pitchFamily="18" charset="0"/>
                <a:cs typeface="Times New Roman" panose="02020603050405020304" pitchFamily="18" charset="0"/>
              </a:rPr>
              <a:t>OS/OW Permitting for MHUs (Louisiana Flooding and Hurricane Recovery in NC and FL)</a:t>
            </a:r>
          </a:p>
          <a:p>
            <a:pPr marL="857250" lvl="1" indent="-457200"/>
            <a:endParaRPr lang="en-US" sz="1600" kern="0" dirty="0">
              <a:solidFill>
                <a:srgbClr val="000000"/>
              </a:solidFill>
              <a:latin typeface="Times New Roman" panose="02020603050405020304" pitchFamily="18" charset="0"/>
              <a:cs typeface="Times New Roman" panose="02020603050405020304" pitchFamily="18" charset="0"/>
            </a:endParaRPr>
          </a:p>
          <a:p>
            <a:pPr marL="457200" indent="-457200"/>
            <a:endParaRPr lang="en-US" sz="2400" dirty="0"/>
          </a:p>
        </p:txBody>
      </p:sp>
    </p:spTree>
    <p:extLst>
      <p:ext uri="{BB962C8B-B14F-4D97-AF65-F5344CB8AC3E}">
        <p14:creationId xmlns:p14="http://schemas.microsoft.com/office/powerpoint/2010/main" val="3423050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A29802-2126-463C-828E-95E4953924A1}"/>
              </a:ext>
            </a:extLst>
          </p:cNvPr>
          <p:cNvPicPr>
            <a:picLocks noChangeAspect="1"/>
          </p:cNvPicPr>
          <p:nvPr/>
        </p:nvPicPr>
        <p:blipFill>
          <a:blip r:embed="rId3"/>
          <a:stretch>
            <a:fillRect/>
          </a:stretch>
        </p:blipFill>
        <p:spPr>
          <a:xfrm>
            <a:off x="482600" y="1128713"/>
            <a:ext cx="8178799" cy="4600573"/>
          </a:xfrm>
          <a:prstGeom prst="rect">
            <a:avLst/>
          </a:prstGeom>
        </p:spPr>
      </p:pic>
    </p:spTree>
    <p:extLst>
      <p:ext uri="{BB962C8B-B14F-4D97-AF65-F5344CB8AC3E}">
        <p14:creationId xmlns:p14="http://schemas.microsoft.com/office/powerpoint/2010/main" val="152911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BDAF-C9A7-46E8-B44D-991770FCCAFC}"/>
              </a:ext>
            </a:extLst>
          </p:cNvPr>
          <p:cNvSpPr>
            <a:spLocks noGrp="1"/>
          </p:cNvSpPr>
          <p:nvPr>
            <p:ph type="title"/>
          </p:nvPr>
        </p:nvSpPr>
        <p:spPr/>
        <p:txBody>
          <a:bodyPr/>
          <a:lstStyle/>
          <a:p>
            <a:r>
              <a:rPr lang="en-US" b="1" dirty="0"/>
              <a:t>CA/NV Atmospheric Rivers</a:t>
            </a:r>
          </a:p>
        </p:txBody>
      </p:sp>
      <p:sp>
        <p:nvSpPr>
          <p:cNvPr id="4" name="Content Placeholder 7">
            <a:extLst>
              <a:ext uri="{FF2B5EF4-FFF2-40B4-BE49-F238E27FC236}">
                <a16:creationId xmlns:a16="http://schemas.microsoft.com/office/drawing/2014/main" id="{B79568E2-C31A-475C-9ABB-DF3E1CABDFDC}"/>
              </a:ext>
            </a:extLst>
          </p:cNvPr>
          <p:cNvSpPr txBox="1">
            <a:spLocks/>
          </p:cNvSpPr>
          <p:nvPr/>
        </p:nvSpPr>
        <p:spPr>
          <a:xfrm>
            <a:off x="304800" y="1143000"/>
            <a:ext cx="4191000" cy="4419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1400" b="1" dirty="0">
                <a:latin typeface="Arial" panose="020B0604020202020204" pitchFamily="34" charset="0"/>
                <a:cs typeface="Arial" panose="020B0604020202020204" pitchFamily="34" charset="0"/>
              </a:rPr>
              <a:t>Partner Coordination</a:t>
            </a:r>
            <a:endParaRPr lang="en-US" sz="1400" dirty="0">
              <a:latin typeface="Arial" panose="020B0604020202020204" pitchFamily="34" charset="0"/>
              <a:cs typeface="Arial" panose="020B0604020202020204" pitchFamily="34" charset="0"/>
            </a:endParaRP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NWS Updates</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Heavy Rain, Wind, Fog</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River cresting/peaking</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Burn scars, debris flows</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Power Outages</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Numerous Road Closures</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Evacuation Routes</a:t>
            </a:r>
          </a:p>
          <a:p>
            <a:pPr lvl="1">
              <a:buFont typeface="Times New Roman" panose="02020603050405020304" pitchFamily="18" charset="0"/>
              <a:buChar char="‒"/>
            </a:pPr>
            <a:r>
              <a:rPr lang="en-US" sz="1300">
                <a:latin typeface="Arial" panose="020B0604020202020204" pitchFamily="34" charset="0"/>
                <a:cs typeface="Arial" panose="020B0604020202020204" pitchFamily="34" charset="0"/>
              </a:rPr>
              <a:t>Lime Transport &amp; Water Quality</a:t>
            </a:r>
            <a:endParaRPr lang="en-US" sz="1300" dirty="0">
              <a:latin typeface="Arial" panose="020B0604020202020204" pitchFamily="34" charset="0"/>
              <a:cs typeface="Arial" panose="020B0604020202020204" pitchFamily="34" charset="0"/>
            </a:endParaRPr>
          </a:p>
          <a:p>
            <a:pPr lvl="1">
              <a:buFont typeface="Times New Roman" panose="02020603050405020304" pitchFamily="18" charset="0"/>
              <a:buChar char="‒"/>
            </a:pPr>
            <a:endParaRPr lang="en-US" sz="13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Army Corps of Engineers</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Dept of Water Resources</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Levee breaches/overflows</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Dam releases</a:t>
            </a:r>
          </a:p>
          <a:p>
            <a:pPr marL="457200" lvl="1" indent="0">
              <a:buNone/>
            </a:pPr>
            <a:endParaRPr lang="en-US" sz="13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FAA</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Air Operations</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Search &amp; Rescue</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TFRs, NOTAMs, Safety</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Coordination w/ military</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GIS Access, inundation models</a:t>
            </a:r>
          </a:p>
          <a:p>
            <a:pPr lvl="1">
              <a:buFont typeface="Times New Roman" panose="02020603050405020304" pitchFamily="18" charset="0"/>
              <a:buChar char="‒"/>
            </a:pPr>
            <a:endParaRPr lang="en-US" sz="1300" dirty="0">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ABAD9AAC-E1A5-4067-A511-2DA5C64BE6EE}"/>
              </a:ext>
            </a:extLst>
          </p:cNvPr>
          <p:cNvSpPr txBox="1">
            <a:spLocks noChangeArrowheads="1"/>
          </p:cNvSpPr>
          <p:nvPr/>
        </p:nvSpPr>
        <p:spPr>
          <a:xfrm>
            <a:off x="4495800" y="1143000"/>
            <a:ext cx="4495800" cy="4419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lang="en-US" sz="1300" b="1" dirty="0">
                <a:latin typeface="Arial" panose="020B0604020202020204" pitchFamily="34" charset="0"/>
                <a:cs typeface="Arial" panose="020B0604020202020204" pitchFamily="34" charset="0"/>
              </a:rPr>
              <a:t>Cultural Sensitivities</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Who owns what </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Local vs Highways</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Public Messaging</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Education/barricades/cones</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Economic Impacts (Ag)</a:t>
            </a:r>
          </a:p>
          <a:p>
            <a:pPr marL="457200" lvl="1" indent="0">
              <a:buNone/>
              <a:defRPr/>
            </a:pPr>
            <a:endParaRPr lang="en-US" sz="1300" dirty="0">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300" b="1" dirty="0">
                <a:latin typeface="Arial" panose="020B0604020202020204" pitchFamily="34" charset="0"/>
                <a:cs typeface="Arial" panose="020B0604020202020204" pitchFamily="34" charset="0"/>
              </a:rPr>
              <a:t>Political Awareness</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State Air Ops requests FAA</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MA vs Agency Authorities</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Agency Interrelationships</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Deconflict: railroads/local streets, local bridges/dams</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Highway Message Boards (VMS) use</a:t>
            </a:r>
          </a:p>
          <a:p>
            <a:pPr>
              <a:buFont typeface="Wingdings" panose="05000000000000000000" pitchFamily="2" charset="2"/>
              <a:buChar char="§"/>
              <a:defRPr/>
            </a:pPr>
            <a:endParaRPr lang="en-US" sz="1300" b="1" dirty="0">
              <a:latin typeface="Arial" panose="020B0604020202020204" pitchFamily="34" charset="0"/>
              <a:cs typeface="Arial" panose="020B0604020202020204" pitchFamily="34" charset="0"/>
            </a:endParaRPr>
          </a:p>
          <a:p>
            <a:pPr>
              <a:buFont typeface="Wingdings" panose="05000000000000000000" pitchFamily="2" charset="2"/>
              <a:buChar char="§"/>
              <a:defRPr/>
            </a:pPr>
            <a:r>
              <a:rPr lang="en-US" sz="1300" b="1" dirty="0">
                <a:latin typeface="Arial" panose="020B0604020202020204" pitchFamily="34" charset="0"/>
                <a:cs typeface="Arial" panose="020B0604020202020204" pitchFamily="34" charset="0"/>
              </a:rPr>
              <a:t>FHWA &amp; ER Funds</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ER Limits, $700,000 trigger</a:t>
            </a:r>
          </a:p>
          <a:p>
            <a:pPr lvl="1">
              <a:buFont typeface="Times New Roman" panose="02020603050405020304" pitchFamily="18" charset="0"/>
              <a:buChar char="‒"/>
              <a:defRPr/>
            </a:pPr>
            <a:r>
              <a:rPr lang="en-US" sz="1300" dirty="0">
                <a:latin typeface="Arial" panose="020B0604020202020204" pitchFamily="34" charset="0"/>
                <a:cs typeface="Arial" panose="020B0604020202020204" pitchFamily="34" charset="0"/>
              </a:rPr>
              <a:t>Quick Release  </a:t>
            </a:r>
            <a:endParaRPr lang="en-US" sz="1300" b="1" i="1" dirty="0">
              <a:latin typeface="Arial" panose="020B0604020202020204" pitchFamily="34" charset="0"/>
              <a:cs typeface="Arial" panose="020B0604020202020204" pitchFamily="34" charset="0"/>
            </a:endParaRP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Strategies to access</a:t>
            </a:r>
          </a:p>
          <a:p>
            <a:pPr lvl="1">
              <a:buFont typeface="Times New Roman" panose="02020603050405020304" pitchFamily="18" charset="0"/>
              <a:buChar char="‒"/>
            </a:pPr>
            <a:r>
              <a:rPr lang="en-US" sz="1300" dirty="0">
                <a:latin typeface="Arial" panose="020B0604020202020204" pitchFamily="34" charset="0"/>
                <a:cs typeface="Arial" panose="020B0604020202020204" pitchFamily="34" charset="0"/>
              </a:rPr>
              <a:t>ER vs Stafford Act Funds</a:t>
            </a:r>
          </a:p>
          <a:p>
            <a:pPr marL="457200" lvl="1" indent="0">
              <a:buNone/>
            </a:pP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3588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7AD9D05-70A0-4E44-B13D-326D5D75685A}">
  <ds:schemaRefs>
    <ds:schemaRef ds:uri="ESRI.ArcGIS.Mapping.OfficeIntegration.PowerPointInfo"/>
  </ds:schemaRefs>
</ds:datastoreItem>
</file>

<file path=customXml/itemProps10.xml><?xml version="1.0" encoding="utf-8"?>
<ds:datastoreItem xmlns:ds="http://schemas.openxmlformats.org/officeDocument/2006/customXml" ds:itemID="{03D06D1E-E961-4918-9DA0-EECCD34ADE74}">
  <ds:schemaRefs>
    <ds:schemaRef ds:uri="ESRI.ArcGIS.Mapping.OfficeIntegration.PowerPointInfo"/>
  </ds:schemaRefs>
</ds:datastoreItem>
</file>

<file path=customXml/itemProps11.xml><?xml version="1.0" encoding="utf-8"?>
<ds:datastoreItem xmlns:ds="http://schemas.openxmlformats.org/officeDocument/2006/customXml" ds:itemID="{C8A659DE-B8AF-40AA-A37C-8E6915A4F158}">
  <ds:schemaRefs>
    <ds:schemaRef ds:uri="ESRI.ArcGIS.Mapping.OfficeIntegration.PowerPointInfo"/>
  </ds:schemaRefs>
</ds:datastoreItem>
</file>

<file path=customXml/itemProps12.xml><?xml version="1.0" encoding="utf-8"?>
<ds:datastoreItem xmlns:ds="http://schemas.openxmlformats.org/officeDocument/2006/customXml" ds:itemID="{14395113-C8A1-48A6-A98F-78A463C66CE1}">
  <ds:schemaRefs>
    <ds:schemaRef ds:uri="ESRI.ArcGIS.Mapping.OfficeIntegration.PowerPointInfo"/>
  </ds:schemaRefs>
</ds:datastoreItem>
</file>

<file path=customXml/itemProps2.xml><?xml version="1.0" encoding="utf-8"?>
<ds:datastoreItem xmlns:ds="http://schemas.openxmlformats.org/officeDocument/2006/customXml" ds:itemID="{500908D0-3CA0-496D-8B22-48A14A71A1AC}">
  <ds:schemaRefs>
    <ds:schemaRef ds:uri="ESRI.ArcGIS.Mapping.OfficeIntegration.PowerPointInfo"/>
  </ds:schemaRefs>
</ds:datastoreItem>
</file>

<file path=customXml/itemProps3.xml><?xml version="1.0" encoding="utf-8"?>
<ds:datastoreItem xmlns:ds="http://schemas.openxmlformats.org/officeDocument/2006/customXml" ds:itemID="{5E63E0BB-2077-494D-A9EB-EA58CA01B0B0}">
  <ds:schemaRefs>
    <ds:schemaRef ds:uri="ESRI.ArcGIS.Mapping.OfficeIntegration.PowerPointInfo"/>
  </ds:schemaRefs>
</ds:datastoreItem>
</file>

<file path=customXml/itemProps4.xml><?xml version="1.0" encoding="utf-8"?>
<ds:datastoreItem xmlns:ds="http://schemas.openxmlformats.org/officeDocument/2006/customXml" ds:itemID="{311506E0-3C6B-46C3-B07D-5536632A526D}">
  <ds:schemaRefs>
    <ds:schemaRef ds:uri="ESRI.ArcGIS.Mapping.OfficeIntegration.PowerPointInfo"/>
  </ds:schemaRefs>
</ds:datastoreItem>
</file>

<file path=customXml/itemProps5.xml><?xml version="1.0" encoding="utf-8"?>
<ds:datastoreItem xmlns:ds="http://schemas.openxmlformats.org/officeDocument/2006/customXml" ds:itemID="{3A8A1E39-195D-44D8-B5E2-BF872691DA76}">
  <ds:schemaRefs>
    <ds:schemaRef ds:uri="ESRI.ArcGIS.Mapping.OfficeIntegration.PowerPointInfo"/>
  </ds:schemaRefs>
</ds:datastoreItem>
</file>

<file path=customXml/itemProps6.xml><?xml version="1.0" encoding="utf-8"?>
<ds:datastoreItem xmlns:ds="http://schemas.openxmlformats.org/officeDocument/2006/customXml" ds:itemID="{5BEDF643-4E61-4557-94B8-374FA9FA9317}">
  <ds:schemaRefs>
    <ds:schemaRef ds:uri="ESRI.ArcGIS.Mapping.OfficeIntegration.PowerPointInfo"/>
  </ds:schemaRefs>
</ds:datastoreItem>
</file>

<file path=customXml/itemProps7.xml><?xml version="1.0" encoding="utf-8"?>
<ds:datastoreItem xmlns:ds="http://schemas.openxmlformats.org/officeDocument/2006/customXml" ds:itemID="{8530AA97-191E-416C-9494-B5C661649F18}">
  <ds:schemaRefs>
    <ds:schemaRef ds:uri="ESRI.ArcGIS.Mapping.OfficeIntegration.PowerPointInfo"/>
  </ds:schemaRefs>
</ds:datastoreItem>
</file>

<file path=customXml/itemProps8.xml><?xml version="1.0" encoding="utf-8"?>
<ds:datastoreItem xmlns:ds="http://schemas.openxmlformats.org/officeDocument/2006/customXml" ds:itemID="{992E881E-5A7B-476C-BDCD-DFBC23909685}">
  <ds:schemaRefs>
    <ds:schemaRef ds:uri="ESRI.ArcGIS.Mapping.OfficeIntegration.PowerPointInfo"/>
  </ds:schemaRefs>
</ds:datastoreItem>
</file>

<file path=customXml/itemProps9.xml><?xml version="1.0" encoding="utf-8"?>
<ds:datastoreItem xmlns:ds="http://schemas.openxmlformats.org/officeDocument/2006/customXml" ds:itemID="{D4A536F8-0FA9-406A-9ABB-9AFCB307055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36049</TotalTime>
  <Words>1725</Words>
  <Application>Microsoft Office PowerPoint</Application>
  <PresentationFormat>On-screen Show (4:3)</PresentationFormat>
  <Paragraphs>283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vt:lpstr>
      <vt:lpstr>Times New Roman</vt:lpstr>
      <vt:lpstr>Wingdings</vt:lpstr>
      <vt:lpstr>Office Theme</vt:lpstr>
      <vt:lpstr>USDOT National Transportation Response &amp; Recovery Program and ESF-1 Overview</vt:lpstr>
      <vt:lpstr>Emergency Support Functions</vt:lpstr>
      <vt:lpstr>Emergency Support Function 1</vt:lpstr>
      <vt:lpstr>USDOT Operating Administrations</vt:lpstr>
      <vt:lpstr>National Transportation Response and Recovery Program</vt:lpstr>
      <vt:lpstr>USDOT Capabilities</vt:lpstr>
      <vt:lpstr>NTRRP Activities</vt:lpstr>
      <vt:lpstr>PowerPoint Presentation</vt:lpstr>
      <vt:lpstr>CA/NV Atmospheric Rivers</vt:lpstr>
      <vt:lpstr>PowerPoint Presentation</vt:lpstr>
      <vt:lpstr>Federal Aviation Administration in Puerto Rico</vt:lpstr>
      <vt:lpstr>Federal Aviation Administration in the USVI </vt:lpstr>
      <vt:lpstr>USVI (Saint Thomas) Response (2017) </vt:lpstr>
      <vt:lpstr>PowerPoint Presentation</vt:lpstr>
      <vt:lpstr>Contact Information </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Greenberg</dc:creator>
  <cp:lastModifiedBy>Cuevas, Sharon (FHWA)</cp:lastModifiedBy>
  <cp:revision>380</cp:revision>
  <cp:lastPrinted>2022-02-16T15:44:50Z</cp:lastPrinted>
  <dcterms:created xsi:type="dcterms:W3CDTF">2013-12-17T20:33:13Z</dcterms:created>
  <dcterms:modified xsi:type="dcterms:W3CDTF">2023-09-20T23:49:43Z</dcterms:modified>
</cp:coreProperties>
</file>