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73" r:id="rId5"/>
    <p:sldId id="308" r:id="rId6"/>
    <p:sldId id="313" r:id="rId7"/>
    <p:sldId id="398" r:id="rId8"/>
    <p:sldId id="408" r:id="rId9"/>
    <p:sldId id="400" r:id="rId10"/>
    <p:sldId id="357" r:id="rId11"/>
    <p:sldId id="379" r:id="rId12"/>
    <p:sldId id="388" r:id="rId13"/>
    <p:sldId id="382" r:id="rId14"/>
    <p:sldId id="396" r:id="rId15"/>
    <p:sldId id="314" r:id="rId16"/>
    <p:sldId id="399" r:id="rId17"/>
    <p:sldId id="401" r:id="rId18"/>
    <p:sldId id="402" r:id="rId19"/>
    <p:sldId id="394" r:id="rId20"/>
    <p:sldId id="311" r:id="rId21"/>
    <p:sldId id="295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 userDrawn="1">
          <p15:clr>
            <a:srgbClr val="A4A3A4"/>
          </p15:clr>
        </p15:guide>
        <p15:guide id="2" pos="4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771F30-3969-01DE-79BE-A7ACB3E04575}" name="Fernatt, Joshua" initials="FJ" userId="S::Joshua.Fernatt@mbakerintl.com::fb6777d7-a173-4285-ae53-d783c0bcc911" providerId="AD"/>
  <p188:author id="{AD0FFFB5-7E1F-24F1-C31B-127C70A2B4C0}" name="Kahn, Chelsea" initials="KC" userId="S::chelsea.kahn@mbakerintl.com::35e56970-086f-4853-a245-af74ae39205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84C2"/>
    <a:srgbClr val="005188"/>
    <a:srgbClr val="005288"/>
    <a:srgbClr val="0072CE"/>
    <a:srgbClr val="5A5B5D"/>
    <a:srgbClr val="C0C2C4"/>
    <a:srgbClr val="B0B1B3"/>
    <a:srgbClr val="8A8B8A"/>
    <a:srgbClr val="002F8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8" autoAdjust="0"/>
    <p:restoredTop sz="72033" autoAdjust="0"/>
  </p:normalViewPr>
  <p:slideViewPr>
    <p:cSldViewPr snapToGrid="0">
      <p:cViewPr>
        <p:scale>
          <a:sx n="110" d="100"/>
          <a:sy n="110" d="100"/>
        </p:scale>
        <p:origin x="786" y="60"/>
      </p:cViewPr>
      <p:guideLst>
        <p:guide orient="horz" pos="936"/>
        <p:guide pos="468"/>
      </p:guideLst>
    </p:cSldViewPr>
  </p:slideViewPr>
  <p:outlineViewPr>
    <p:cViewPr>
      <p:scale>
        <a:sx n="33" d="100"/>
        <a:sy n="33" d="100"/>
      </p:scale>
      <p:origin x="0" y="-9413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379" y="389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418914117350376"/>
          <c:y val="4.1725917768580353E-2"/>
          <c:w val="0.40418893969635561"/>
          <c:h val="0.86082509791552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Sheet1!$B$41</c:f>
              <c:strCache>
                <c:ptCount val="1"/>
                <c:pt idx="0">
                  <c:v>Count of Violation Type</c:v>
                </c:pt>
              </c:strCache>
            </c:strRef>
          </c:tx>
          <c:spPr>
            <a:solidFill>
              <a:srgbClr val="005288"/>
            </a:solidFill>
            <a:ln>
              <a:noFill/>
            </a:ln>
            <a:effectLst/>
          </c:spPr>
          <c:invertIfNegative val="0"/>
          <c:cat>
            <c:strRef>
              <c:f>Sheet1!$A$42:$A$68</c:f>
              <c:strCache>
                <c:ptCount val="10"/>
                <c:pt idx="0">
                  <c:v>Maintain Written Code of Conduct</c:v>
                </c:pt>
                <c:pt idx="1">
                  <c:v>Award to Responsible Contractors</c:v>
                </c:pt>
                <c:pt idx="2">
                  <c:v>Maintain Oversight</c:v>
                </c:pt>
                <c:pt idx="3">
                  <c:v>Maintain Sufficient Records</c:v>
                </c:pt>
                <c:pt idx="4">
                  <c:v>Cost Plus Percentage of Cost</c:v>
                </c:pt>
                <c:pt idx="5">
                  <c:v>T+M Contract Requirements</c:v>
                </c:pt>
                <c:pt idx="6">
                  <c:v>Missing Required Contract Provisions</c:v>
                </c:pt>
                <c:pt idx="7">
                  <c:v>Cost/Price Analysis</c:v>
                </c:pt>
                <c:pt idx="8">
                  <c:v>Affirmative Steps</c:v>
                </c:pt>
                <c:pt idx="9">
                  <c:v>Full and Open Competition</c:v>
                </c:pt>
              </c:strCache>
            </c:strRef>
          </c:cat>
          <c:val>
            <c:numRef>
              <c:f>Sheet1!$B$42:$B$68</c:f>
              <c:numCache>
                <c:formatCode>General</c:formatCode>
                <c:ptCount val="10"/>
                <c:pt idx="0">
                  <c:v>4</c:v>
                </c:pt>
                <c:pt idx="1">
                  <c:v>6</c:v>
                </c:pt>
                <c:pt idx="2">
                  <c:v>12</c:v>
                </c:pt>
                <c:pt idx="3">
                  <c:v>17</c:v>
                </c:pt>
                <c:pt idx="4">
                  <c:v>21</c:v>
                </c:pt>
                <c:pt idx="5">
                  <c:v>21</c:v>
                </c:pt>
                <c:pt idx="6">
                  <c:v>60</c:v>
                </c:pt>
                <c:pt idx="7">
                  <c:v>67</c:v>
                </c:pt>
                <c:pt idx="8">
                  <c:v>84</c:v>
                </c:pt>
                <c:pt idx="9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A8-4463-A698-23BF7E086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11"/>
        <c:axId val="94390160"/>
        <c:axId val="1449861904"/>
      </c:barChart>
      <c:catAx>
        <c:axId val="9439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35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449861904"/>
        <c:crosses val="autoZero"/>
        <c:auto val="1"/>
        <c:lblAlgn val="ctr"/>
        <c:lblOffset val="100"/>
        <c:noMultiLvlLbl val="0"/>
      </c:catAx>
      <c:valAx>
        <c:axId val="144986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439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199323-D6B0-403D-B8A7-288B9EDB3D6E}" type="doc">
      <dgm:prSet loTypeId="urn:microsoft.com/office/officeart/2008/layout/HalfCircleOrganizationChart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22862F-5200-4F56-AD62-D90066D8B362}">
      <dgm:prSet/>
      <dgm:spPr/>
      <dgm:t>
        <a:bodyPr/>
        <a:lstStyle/>
        <a:p>
          <a:r>
            <a:rPr lang="en-US" dirty="0"/>
            <a:t>Grants Management Division</a:t>
          </a:r>
        </a:p>
      </dgm:t>
    </dgm:pt>
    <dgm:pt modelId="{51091065-8744-4819-A252-36F287906733}" type="parTrans" cxnId="{E2A3B7E0-3109-4664-92D8-C02C13AAF73F}">
      <dgm:prSet/>
      <dgm:spPr/>
      <dgm:t>
        <a:bodyPr/>
        <a:lstStyle/>
        <a:p>
          <a:endParaRPr lang="en-US"/>
        </a:p>
      </dgm:t>
    </dgm:pt>
    <dgm:pt modelId="{BC88DA7B-4038-4C90-BA34-919AF0E35A81}" type="sibTrans" cxnId="{E2A3B7E0-3109-4664-92D8-C02C13AAF73F}">
      <dgm:prSet/>
      <dgm:spPr/>
      <dgm:t>
        <a:bodyPr/>
        <a:lstStyle/>
        <a:p>
          <a:endParaRPr lang="en-US"/>
        </a:p>
      </dgm:t>
    </dgm:pt>
    <dgm:pt modelId="{5568F5A8-50A0-4A29-A0E4-7263F59DAED1}">
      <dgm:prSet/>
      <dgm:spPr/>
      <dgm:t>
        <a:bodyPr/>
        <a:lstStyle/>
        <a:p>
          <a:r>
            <a:rPr lang="en-US" dirty="0"/>
            <a:t>Grant Programs Branch </a:t>
          </a:r>
        </a:p>
      </dgm:t>
    </dgm:pt>
    <dgm:pt modelId="{3DA05305-675E-4692-87C3-BEE9A7791C2A}" type="parTrans" cxnId="{D2059238-4CE5-497E-9EF7-2382FCABA9A5}">
      <dgm:prSet/>
      <dgm:spPr/>
      <dgm:t>
        <a:bodyPr/>
        <a:lstStyle/>
        <a:p>
          <a:endParaRPr lang="en-US"/>
        </a:p>
      </dgm:t>
    </dgm:pt>
    <dgm:pt modelId="{10BA391F-4269-4312-98A3-A4B0E33CE2A7}" type="sibTrans" cxnId="{D2059238-4CE5-497E-9EF7-2382FCABA9A5}">
      <dgm:prSet/>
      <dgm:spPr/>
      <dgm:t>
        <a:bodyPr/>
        <a:lstStyle/>
        <a:p>
          <a:endParaRPr lang="en-US"/>
        </a:p>
      </dgm:t>
    </dgm:pt>
    <dgm:pt modelId="{4A8A829C-FDB4-4CF0-B119-098530E2856F}">
      <dgm:prSet/>
      <dgm:spPr/>
      <dgm:t>
        <a:bodyPr/>
        <a:lstStyle/>
        <a:p>
          <a:r>
            <a:rPr lang="en-US" dirty="0"/>
            <a:t>Grant Services Branch</a:t>
          </a:r>
        </a:p>
      </dgm:t>
    </dgm:pt>
    <dgm:pt modelId="{3F1347AA-9E6F-47DA-AB87-CD01104D4713}" type="parTrans" cxnId="{921E4D18-4695-4F32-AF46-85BB0774117F}">
      <dgm:prSet/>
      <dgm:spPr/>
      <dgm:t>
        <a:bodyPr/>
        <a:lstStyle/>
        <a:p>
          <a:endParaRPr lang="en-US"/>
        </a:p>
      </dgm:t>
    </dgm:pt>
    <dgm:pt modelId="{60232681-49B6-47A2-BFB8-9482709AA410}" type="sibTrans" cxnId="{921E4D18-4695-4F32-AF46-85BB0774117F}">
      <dgm:prSet/>
      <dgm:spPr/>
      <dgm:t>
        <a:bodyPr/>
        <a:lstStyle/>
        <a:p>
          <a:endParaRPr lang="en-US"/>
        </a:p>
      </dgm:t>
    </dgm:pt>
    <dgm:pt modelId="{AB2C3683-5B99-400D-931C-D0B4A500E71B}">
      <dgm:prSet/>
      <dgm:spPr/>
      <dgm:t>
        <a:bodyPr/>
        <a:lstStyle/>
        <a:p>
          <a:pPr rtl="0"/>
          <a:r>
            <a:rPr lang="en-US" dirty="0"/>
            <a:t>VAYGO</a:t>
          </a:r>
          <a:r>
            <a:rPr lang="en-US" dirty="0">
              <a:latin typeface="Franklin Gothic Medium" panose="020B0603020102020204"/>
            </a:rPr>
            <a:t> </a:t>
          </a:r>
          <a:endParaRPr lang="en-US" dirty="0"/>
        </a:p>
      </dgm:t>
    </dgm:pt>
    <dgm:pt modelId="{8A3A6409-6215-4874-A362-2F66C172D27F}" type="parTrans" cxnId="{ADA85EEE-B3FA-43A3-8970-D8B16F3F449D}">
      <dgm:prSet/>
      <dgm:spPr/>
      <dgm:t>
        <a:bodyPr/>
        <a:lstStyle/>
        <a:p>
          <a:endParaRPr lang="en-US"/>
        </a:p>
      </dgm:t>
    </dgm:pt>
    <dgm:pt modelId="{66120B8E-2F11-4025-AE1F-726977733411}" type="sibTrans" cxnId="{ADA85EEE-B3FA-43A3-8970-D8B16F3F449D}">
      <dgm:prSet/>
      <dgm:spPr/>
      <dgm:t>
        <a:bodyPr/>
        <a:lstStyle/>
        <a:p>
          <a:endParaRPr lang="en-US"/>
        </a:p>
      </dgm:t>
    </dgm:pt>
    <dgm:pt modelId="{BC7E33D5-2022-4977-847D-FBBDBFED70D6}" type="pres">
      <dgm:prSet presAssocID="{21199323-D6B0-403D-B8A7-288B9EDB3D6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BA2BD3C-95C5-4CB7-9502-186D28D57546}" type="pres">
      <dgm:prSet presAssocID="{9822862F-5200-4F56-AD62-D90066D8B362}" presName="hierRoot1" presStyleCnt="0">
        <dgm:presLayoutVars>
          <dgm:hierBranch val="init"/>
        </dgm:presLayoutVars>
      </dgm:prSet>
      <dgm:spPr/>
    </dgm:pt>
    <dgm:pt modelId="{179D7884-DF3A-4FFF-B915-D10ED7DCA07D}" type="pres">
      <dgm:prSet presAssocID="{9822862F-5200-4F56-AD62-D90066D8B362}" presName="rootComposite1" presStyleCnt="0"/>
      <dgm:spPr/>
    </dgm:pt>
    <dgm:pt modelId="{E88C7F55-9230-460E-B773-C541C31C4BCD}" type="pres">
      <dgm:prSet presAssocID="{9822862F-5200-4F56-AD62-D90066D8B362}" presName="rootText1" presStyleLbl="alignAcc1" presStyleIdx="0" presStyleCnt="0">
        <dgm:presLayoutVars>
          <dgm:chPref val="3"/>
        </dgm:presLayoutVars>
      </dgm:prSet>
      <dgm:spPr/>
    </dgm:pt>
    <dgm:pt modelId="{491073D5-7BAD-40D5-99B3-CA30FA509A23}" type="pres">
      <dgm:prSet presAssocID="{9822862F-5200-4F56-AD62-D90066D8B362}" presName="topArc1" presStyleLbl="parChTrans1D1" presStyleIdx="0" presStyleCnt="8"/>
      <dgm:spPr/>
    </dgm:pt>
    <dgm:pt modelId="{01CD6161-0981-4319-93FF-FFD3F2FDBA65}" type="pres">
      <dgm:prSet presAssocID="{9822862F-5200-4F56-AD62-D90066D8B362}" presName="bottomArc1" presStyleLbl="parChTrans1D1" presStyleIdx="1" presStyleCnt="8"/>
      <dgm:spPr/>
    </dgm:pt>
    <dgm:pt modelId="{5CEBB6C2-5CEB-4BF1-A80A-59DB0A59F884}" type="pres">
      <dgm:prSet presAssocID="{9822862F-5200-4F56-AD62-D90066D8B362}" presName="topConnNode1" presStyleLbl="node1" presStyleIdx="0" presStyleCnt="0"/>
      <dgm:spPr/>
    </dgm:pt>
    <dgm:pt modelId="{BFF0C064-D143-4FBA-9F53-A04DC5A3CBE1}" type="pres">
      <dgm:prSet presAssocID="{9822862F-5200-4F56-AD62-D90066D8B362}" presName="hierChild2" presStyleCnt="0"/>
      <dgm:spPr/>
    </dgm:pt>
    <dgm:pt modelId="{0A0C6DBA-C80B-4B44-A973-324B3CF0BFAD}" type="pres">
      <dgm:prSet presAssocID="{3DA05305-675E-4692-87C3-BEE9A7791C2A}" presName="Name28" presStyleLbl="parChTrans1D2" presStyleIdx="0" presStyleCnt="3"/>
      <dgm:spPr/>
    </dgm:pt>
    <dgm:pt modelId="{9C26F56F-E050-4694-B1A5-83F782A92FF3}" type="pres">
      <dgm:prSet presAssocID="{5568F5A8-50A0-4A29-A0E4-7263F59DAED1}" presName="hierRoot2" presStyleCnt="0">
        <dgm:presLayoutVars>
          <dgm:hierBranch val="init"/>
        </dgm:presLayoutVars>
      </dgm:prSet>
      <dgm:spPr/>
    </dgm:pt>
    <dgm:pt modelId="{EBE44C3F-1450-4FB8-8DFF-58762082B32C}" type="pres">
      <dgm:prSet presAssocID="{5568F5A8-50A0-4A29-A0E4-7263F59DAED1}" presName="rootComposite2" presStyleCnt="0"/>
      <dgm:spPr/>
    </dgm:pt>
    <dgm:pt modelId="{97F315A9-0349-4FF1-82AA-F0AFB412EDA6}" type="pres">
      <dgm:prSet presAssocID="{5568F5A8-50A0-4A29-A0E4-7263F59DAED1}" presName="rootText2" presStyleLbl="alignAcc1" presStyleIdx="0" presStyleCnt="0">
        <dgm:presLayoutVars>
          <dgm:chPref val="3"/>
        </dgm:presLayoutVars>
      </dgm:prSet>
      <dgm:spPr/>
    </dgm:pt>
    <dgm:pt modelId="{9D97953B-9EC9-4B40-A6B0-FE8F8A6FB799}" type="pres">
      <dgm:prSet presAssocID="{5568F5A8-50A0-4A29-A0E4-7263F59DAED1}" presName="topArc2" presStyleLbl="parChTrans1D1" presStyleIdx="2" presStyleCnt="8"/>
      <dgm:spPr/>
    </dgm:pt>
    <dgm:pt modelId="{F89D8504-EF7B-4C6A-A555-B284A24E604D}" type="pres">
      <dgm:prSet presAssocID="{5568F5A8-50A0-4A29-A0E4-7263F59DAED1}" presName="bottomArc2" presStyleLbl="parChTrans1D1" presStyleIdx="3" presStyleCnt="8"/>
      <dgm:spPr/>
    </dgm:pt>
    <dgm:pt modelId="{E9A26F1B-91D7-4D98-940B-0D66864DF578}" type="pres">
      <dgm:prSet presAssocID="{5568F5A8-50A0-4A29-A0E4-7263F59DAED1}" presName="topConnNode2" presStyleLbl="node2" presStyleIdx="0" presStyleCnt="0"/>
      <dgm:spPr/>
    </dgm:pt>
    <dgm:pt modelId="{307C405A-87B0-4D9B-A4BD-D03137A4DD2A}" type="pres">
      <dgm:prSet presAssocID="{5568F5A8-50A0-4A29-A0E4-7263F59DAED1}" presName="hierChild4" presStyleCnt="0"/>
      <dgm:spPr/>
    </dgm:pt>
    <dgm:pt modelId="{49AC2A62-1771-42FA-8EBC-8FDBBC1A04A4}" type="pres">
      <dgm:prSet presAssocID="{5568F5A8-50A0-4A29-A0E4-7263F59DAED1}" presName="hierChild5" presStyleCnt="0"/>
      <dgm:spPr/>
    </dgm:pt>
    <dgm:pt modelId="{C398C1EB-1797-4180-A9B6-215E8C6445E2}" type="pres">
      <dgm:prSet presAssocID="{3F1347AA-9E6F-47DA-AB87-CD01104D4713}" presName="Name28" presStyleLbl="parChTrans1D2" presStyleIdx="1" presStyleCnt="3"/>
      <dgm:spPr/>
    </dgm:pt>
    <dgm:pt modelId="{5CBCA047-8124-4833-A00B-2FB3E3D25F0B}" type="pres">
      <dgm:prSet presAssocID="{4A8A829C-FDB4-4CF0-B119-098530E2856F}" presName="hierRoot2" presStyleCnt="0">
        <dgm:presLayoutVars>
          <dgm:hierBranch val="init"/>
        </dgm:presLayoutVars>
      </dgm:prSet>
      <dgm:spPr/>
    </dgm:pt>
    <dgm:pt modelId="{600C5CBE-411D-4CCE-A4C7-D23B27FE2A90}" type="pres">
      <dgm:prSet presAssocID="{4A8A829C-FDB4-4CF0-B119-098530E2856F}" presName="rootComposite2" presStyleCnt="0"/>
      <dgm:spPr/>
    </dgm:pt>
    <dgm:pt modelId="{721FF753-3FDC-487B-9912-E9AAD119ED46}" type="pres">
      <dgm:prSet presAssocID="{4A8A829C-FDB4-4CF0-B119-098530E2856F}" presName="rootText2" presStyleLbl="alignAcc1" presStyleIdx="0" presStyleCnt="0">
        <dgm:presLayoutVars>
          <dgm:chPref val="3"/>
        </dgm:presLayoutVars>
      </dgm:prSet>
      <dgm:spPr/>
    </dgm:pt>
    <dgm:pt modelId="{0D4CB379-D07D-4071-8E6C-631003F10D79}" type="pres">
      <dgm:prSet presAssocID="{4A8A829C-FDB4-4CF0-B119-098530E2856F}" presName="topArc2" presStyleLbl="parChTrans1D1" presStyleIdx="4" presStyleCnt="8"/>
      <dgm:spPr/>
    </dgm:pt>
    <dgm:pt modelId="{DD54E034-9533-4AFC-8835-A796E61EEFF5}" type="pres">
      <dgm:prSet presAssocID="{4A8A829C-FDB4-4CF0-B119-098530E2856F}" presName="bottomArc2" presStyleLbl="parChTrans1D1" presStyleIdx="5" presStyleCnt="8"/>
      <dgm:spPr/>
    </dgm:pt>
    <dgm:pt modelId="{9D3CFE34-2FB2-4B43-805B-78314BF6F2E4}" type="pres">
      <dgm:prSet presAssocID="{4A8A829C-FDB4-4CF0-B119-098530E2856F}" presName="topConnNode2" presStyleLbl="node2" presStyleIdx="0" presStyleCnt="0"/>
      <dgm:spPr/>
    </dgm:pt>
    <dgm:pt modelId="{E4D06FE9-DFC3-4C41-9374-D7CD77313C67}" type="pres">
      <dgm:prSet presAssocID="{4A8A829C-FDB4-4CF0-B119-098530E2856F}" presName="hierChild4" presStyleCnt="0"/>
      <dgm:spPr/>
    </dgm:pt>
    <dgm:pt modelId="{FFC5E8FA-5DF9-4F8C-85B6-EDADD3C2F175}" type="pres">
      <dgm:prSet presAssocID="{4A8A829C-FDB4-4CF0-B119-098530E2856F}" presName="hierChild5" presStyleCnt="0"/>
      <dgm:spPr/>
    </dgm:pt>
    <dgm:pt modelId="{DA972B8A-F555-44DF-B9B8-2A39CE91E894}" type="pres">
      <dgm:prSet presAssocID="{8A3A6409-6215-4874-A362-2F66C172D27F}" presName="Name28" presStyleLbl="parChTrans1D2" presStyleIdx="2" presStyleCnt="3"/>
      <dgm:spPr/>
    </dgm:pt>
    <dgm:pt modelId="{F40621E7-874E-4DBF-B835-D773009D4067}" type="pres">
      <dgm:prSet presAssocID="{AB2C3683-5B99-400D-931C-D0B4A500E71B}" presName="hierRoot2" presStyleCnt="0">
        <dgm:presLayoutVars>
          <dgm:hierBranch val="init"/>
        </dgm:presLayoutVars>
      </dgm:prSet>
      <dgm:spPr/>
    </dgm:pt>
    <dgm:pt modelId="{6983DB37-4BDD-4603-9AC3-D9A28255A7E5}" type="pres">
      <dgm:prSet presAssocID="{AB2C3683-5B99-400D-931C-D0B4A500E71B}" presName="rootComposite2" presStyleCnt="0"/>
      <dgm:spPr/>
    </dgm:pt>
    <dgm:pt modelId="{30D741DD-19D9-438B-AF24-C6EE71D9BA25}" type="pres">
      <dgm:prSet presAssocID="{AB2C3683-5B99-400D-931C-D0B4A500E71B}" presName="rootText2" presStyleLbl="alignAcc1" presStyleIdx="0" presStyleCnt="0">
        <dgm:presLayoutVars>
          <dgm:chPref val="3"/>
        </dgm:presLayoutVars>
      </dgm:prSet>
      <dgm:spPr/>
    </dgm:pt>
    <dgm:pt modelId="{63E4067E-3AFB-4EDF-9DFD-73EDDF061BFE}" type="pres">
      <dgm:prSet presAssocID="{AB2C3683-5B99-400D-931C-D0B4A500E71B}" presName="topArc2" presStyleLbl="parChTrans1D1" presStyleIdx="6" presStyleCnt="8"/>
      <dgm:spPr/>
    </dgm:pt>
    <dgm:pt modelId="{888DBAFD-D539-42BA-88AB-C01A2EC8FD3B}" type="pres">
      <dgm:prSet presAssocID="{AB2C3683-5B99-400D-931C-D0B4A500E71B}" presName="bottomArc2" presStyleLbl="parChTrans1D1" presStyleIdx="7" presStyleCnt="8"/>
      <dgm:spPr/>
    </dgm:pt>
    <dgm:pt modelId="{2CC41F42-9E8D-4910-9848-2ED6ED273675}" type="pres">
      <dgm:prSet presAssocID="{AB2C3683-5B99-400D-931C-D0B4A500E71B}" presName="topConnNode2" presStyleLbl="node2" presStyleIdx="0" presStyleCnt="0"/>
      <dgm:spPr/>
    </dgm:pt>
    <dgm:pt modelId="{0402F5A7-50A0-42EF-9C04-042C41B3F11B}" type="pres">
      <dgm:prSet presAssocID="{AB2C3683-5B99-400D-931C-D0B4A500E71B}" presName="hierChild4" presStyleCnt="0"/>
      <dgm:spPr/>
    </dgm:pt>
    <dgm:pt modelId="{95DCB240-8726-4018-A9C1-C10EDEFBA352}" type="pres">
      <dgm:prSet presAssocID="{AB2C3683-5B99-400D-931C-D0B4A500E71B}" presName="hierChild5" presStyleCnt="0"/>
      <dgm:spPr/>
    </dgm:pt>
    <dgm:pt modelId="{2D14AE06-FFEC-4813-8504-54ED19963DC2}" type="pres">
      <dgm:prSet presAssocID="{9822862F-5200-4F56-AD62-D90066D8B362}" presName="hierChild3" presStyleCnt="0"/>
      <dgm:spPr/>
    </dgm:pt>
  </dgm:ptLst>
  <dgm:cxnLst>
    <dgm:cxn modelId="{CBAA2700-0A69-4A66-A2F2-DDFBDB48DBEE}" type="presOf" srcId="{5568F5A8-50A0-4A29-A0E4-7263F59DAED1}" destId="{97F315A9-0349-4FF1-82AA-F0AFB412EDA6}" srcOrd="0" destOrd="0" presId="urn:microsoft.com/office/officeart/2008/layout/HalfCircleOrganizationChart"/>
    <dgm:cxn modelId="{95D5DE0B-1E8F-4BBA-ADF6-ABF75D138A5A}" type="presOf" srcId="{4A8A829C-FDB4-4CF0-B119-098530E2856F}" destId="{9D3CFE34-2FB2-4B43-805B-78314BF6F2E4}" srcOrd="1" destOrd="0" presId="urn:microsoft.com/office/officeart/2008/layout/HalfCircleOrganizationChart"/>
    <dgm:cxn modelId="{921E4D18-4695-4F32-AF46-85BB0774117F}" srcId="{9822862F-5200-4F56-AD62-D90066D8B362}" destId="{4A8A829C-FDB4-4CF0-B119-098530E2856F}" srcOrd="1" destOrd="0" parTransId="{3F1347AA-9E6F-47DA-AB87-CD01104D4713}" sibTransId="{60232681-49B6-47A2-BFB8-9482709AA410}"/>
    <dgm:cxn modelId="{4C98C228-E171-4FB6-9CDE-AED2A36D7D15}" type="presOf" srcId="{AB2C3683-5B99-400D-931C-D0B4A500E71B}" destId="{30D741DD-19D9-438B-AF24-C6EE71D9BA25}" srcOrd="0" destOrd="0" presId="urn:microsoft.com/office/officeart/2008/layout/HalfCircleOrganizationChart"/>
    <dgm:cxn modelId="{C7E0082A-BCED-4A5E-8233-1B1512F3EC72}" type="presOf" srcId="{3F1347AA-9E6F-47DA-AB87-CD01104D4713}" destId="{C398C1EB-1797-4180-A9B6-215E8C6445E2}" srcOrd="0" destOrd="0" presId="urn:microsoft.com/office/officeart/2008/layout/HalfCircleOrganizationChart"/>
    <dgm:cxn modelId="{AA59DC35-CB41-4BB8-9805-2761697300C9}" type="presOf" srcId="{8A3A6409-6215-4874-A362-2F66C172D27F}" destId="{DA972B8A-F555-44DF-B9B8-2A39CE91E894}" srcOrd="0" destOrd="0" presId="urn:microsoft.com/office/officeart/2008/layout/HalfCircleOrganizationChart"/>
    <dgm:cxn modelId="{D2059238-4CE5-497E-9EF7-2382FCABA9A5}" srcId="{9822862F-5200-4F56-AD62-D90066D8B362}" destId="{5568F5A8-50A0-4A29-A0E4-7263F59DAED1}" srcOrd="0" destOrd="0" parTransId="{3DA05305-675E-4692-87C3-BEE9A7791C2A}" sibTransId="{10BA391F-4269-4312-98A3-A4B0E33CE2A7}"/>
    <dgm:cxn modelId="{062D133C-A924-4366-8AD5-97314045167F}" type="presOf" srcId="{4A8A829C-FDB4-4CF0-B119-098530E2856F}" destId="{721FF753-3FDC-487B-9912-E9AAD119ED46}" srcOrd="0" destOrd="0" presId="urn:microsoft.com/office/officeart/2008/layout/HalfCircleOrganizationChart"/>
    <dgm:cxn modelId="{B34AF965-DB42-41F4-9992-D558338447A9}" type="presOf" srcId="{AB2C3683-5B99-400D-931C-D0B4A500E71B}" destId="{2CC41F42-9E8D-4910-9848-2ED6ED273675}" srcOrd="1" destOrd="0" presId="urn:microsoft.com/office/officeart/2008/layout/HalfCircleOrganizationChart"/>
    <dgm:cxn modelId="{3F867A92-A32B-43E2-9C9F-BDB38A01350F}" type="presOf" srcId="{5568F5A8-50A0-4A29-A0E4-7263F59DAED1}" destId="{E9A26F1B-91D7-4D98-940B-0D66864DF578}" srcOrd="1" destOrd="0" presId="urn:microsoft.com/office/officeart/2008/layout/HalfCircleOrganizationChart"/>
    <dgm:cxn modelId="{6660BFAA-A26B-4C74-920F-253937040FA9}" type="presOf" srcId="{21199323-D6B0-403D-B8A7-288B9EDB3D6E}" destId="{BC7E33D5-2022-4977-847D-FBBDBFED70D6}" srcOrd="0" destOrd="0" presId="urn:microsoft.com/office/officeart/2008/layout/HalfCircleOrganizationChart"/>
    <dgm:cxn modelId="{CD36FFD0-DB33-4D38-A581-67244EC1D559}" type="presOf" srcId="{9822862F-5200-4F56-AD62-D90066D8B362}" destId="{5CEBB6C2-5CEB-4BF1-A80A-59DB0A59F884}" srcOrd="1" destOrd="0" presId="urn:microsoft.com/office/officeart/2008/layout/HalfCircleOrganizationChart"/>
    <dgm:cxn modelId="{0E63D2DB-8A41-4620-86F9-3D16510DD970}" type="presOf" srcId="{9822862F-5200-4F56-AD62-D90066D8B362}" destId="{E88C7F55-9230-460E-B773-C541C31C4BCD}" srcOrd="0" destOrd="0" presId="urn:microsoft.com/office/officeart/2008/layout/HalfCircleOrganizationChart"/>
    <dgm:cxn modelId="{E2A3B7E0-3109-4664-92D8-C02C13AAF73F}" srcId="{21199323-D6B0-403D-B8A7-288B9EDB3D6E}" destId="{9822862F-5200-4F56-AD62-D90066D8B362}" srcOrd="0" destOrd="0" parTransId="{51091065-8744-4819-A252-36F287906733}" sibTransId="{BC88DA7B-4038-4C90-BA34-919AF0E35A81}"/>
    <dgm:cxn modelId="{ADA85EEE-B3FA-43A3-8970-D8B16F3F449D}" srcId="{9822862F-5200-4F56-AD62-D90066D8B362}" destId="{AB2C3683-5B99-400D-931C-D0B4A500E71B}" srcOrd="2" destOrd="0" parTransId="{8A3A6409-6215-4874-A362-2F66C172D27F}" sibTransId="{66120B8E-2F11-4025-AE1F-726977733411}"/>
    <dgm:cxn modelId="{2FFAD6FE-F705-4F5B-AB09-1369ACAB9BCD}" type="presOf" srcId="{3DA05305-675E-4692-87C3-BEE9A7791C2A}" destId="{0A0C6DBA-C80B-4B44-A973-324B3CF0BFAD}" srcOrd="0" destOrd="0" presId="urn:microsoft.com/office/officeart/2008/layout/HalfCircleOrganizationChart"/>
    <dgm:cxn modelId="{30D1280C-040D-443F-97F3-D1E1468B0591}" type="presParOf" srcId="{BC7E33D5-2022-4977-847D-FBBDBFED70D6}" destId="{7BA2BD3C-95C5-4CB7-9502-186D28D57546}" srcOrd="0" destOrd="0" presId="urn:microsoft.com/office/officeart/2008/layout/HalfCircleOrganizationChart"/>
    <dgm:cxn modelId="{B47C0D17-44E6-4394-9ABC-12E89C9E9226}" type="presParOf" srcId="{7BA2BD3C-95C5-4CB7-9502-186D28D57546}" destId="{179D7884-DF3A-4FFF-B915-D10ED7DCA07D}" srcOrd="0" destOrd="0" presId="urn:microsoft.com/office/officeart/2008/layout/HalfCircleOrganizationChart"/>
    <dgm:cxn modelId="{1ECBF900-4CFD-4E51-88CD-F4E3D6DE8F51}" type="presParOf" srcId="{179D7884-DF3A-4FFF-B915-D10ED7DCA07D}" destId="{E88C7F55-9230-460E-B773-C541C31C4BCD}" srcOrd="0" destOrd="0" presId="urn:microsoft.com/office/officeart/2008/layout/HalfCircleOrganizationChart"/>
    <dgm:cxn modelId="{2A8FB036-AF72-40EE-9829-AB6DB1580648}" type="presParOf" srcId="{179D7884-DF3A-4FFF-B915-D10ED7DCA07D}" destId="{491073D5-7BAD-40D5-99B3-CA30FA509A23}" srcOrd="1" destOrd="0" presId="urn:microsoft.com/office/officeart/2008/layout/HalfCircleOrganizationChart"/>
    <dgm:cxn modelId="{6A8C60D6-80F7-4BE0-B85C-B8B25834CA9B}" type="presParOf" srcId="{179D7884-DF3A-4FFF-B915-D10ED7DCA07D}" destId="{01CD6161-0981-4319-93FF-FFD3F2FDBA65}" srcOrd="2" destOrd="0" presId="urn:microsoft.com/office/officeart/2008/layout/HalfCircleOrganizationChart"/>
    <dgm:cxn modelId="{BEFB5C5F-ECD0-40D5-8E65-BFD7B52EB98A}" type="presParOf" srcId="{179D7884-DF3A-4FFF-B915-D10ED7DCA07D}" destId="{5CEBB6C2-5CEB-4BF1-A80A-59DB0A59F884}" srcOrd="3" destOrd="0" presId="urn:microsoft.com/office/officeart/2008/layout/HalfCircleOrganizationChart"/>
    <dgm:cxn modelId="{7430A10E-C082-4CC8-875E-D7BA6B7FC251}" type="presParOf" srcId="{7BA2BD3C-95C5-4CB7-9502-186D28D57546}" destId="{BFF0C064-D143-4FBA-9F53-A04DC5A3CBE1}" srcOrd="1" destOrd="0" presId="urn:microsoft.com/office/officeart/2008/layout/HalfCircleOrganizationChart"/>
    <dgm:cxn modelId="{C41DB823-BDBE-442C-8335-FA4B8011D1DA}" type="presParOf" srcId="{BFF0C064-D143-4FBA-9F53-A04DC5A3CBE1}" destId="{0A0C6DBA-C80B-4B44-A973-324B3CF0BFAD}" srcOrd="0" destOrd="0" presId="urn:microsoft.com/office/officeart/2008/layout/HalfCircleOrganizationChart"/>
    <dgm:cxn modelId="{12C78E0F-B239-42A6-8ED3-84026CBCA1DC}" type="presParOf" srcId="{BFF0C064-D143-4FBA-9F53-A04DC5A3CBE1}" destId="{9C26F56F-E050-4694-B1A5-83F782A92FF3}" srcOrd="1" destOrd="0" presId="urn:microsoft.com/office/officeart/2008/layout/HalfCircleOrganizationChart"/>
    <dgm:cxn modelId="{09F96D7B-E348-49D3-9AE0-E921D77068AA}" type="presParOf" srcId="{9C26F56F-E050-4694-B1A5-83F782A92FF3}" destId="{EBE44C3F-1450-4FB8-8DFF-58762082B32C}" srcOrd="0" destOrd="0" presId="urn:microsoft.com/office/officeart/2008/layout/HalfCircleOrganizationChart"/>
    <dgm:cxn modelId="{B5211307-54A5-4BDF-9585-91989AC9B51E}" type="presParOf" srcId="{EBE44C3F-1450-4FB8-8DFF-58762082B32C}" destId="{97F315A9-0349-4FF1-82AA-F0AFB412EDA6}" srcOrd="0" destOrd="0" presId="urn:microsoft.com/office/officeart/2008/layout/HalfCircleOrganizationChart"/>
    <dgm:cxn modelId="{E7524B8D-C46F-41AE-9CA9-4653FE3E47C6}" type="presParOf" srcId="{EBE44C3F-1450-4FB8-8DFF-58762082B32C}" destId="{9D97953B-9EC9-4B40-A6B0-FE8F8A6FB799}" srcOrd="1" destOrd="0" presId="urn:microsoft.com/office/officeart/2008/layout/HalfCircleOrganizationChart"/>
    <dgm:cxn modelId="{A62A43DF-ACAD-47FD-B95E-017D8500554C}" type="presParOf" srcId="{EBE44C3F-1450-4FB8-8DFF-58762082B32C}" destId="{F89D8504-EF7B-4C6A-A555-B284A24E604D}" srcOrd="2" destOrd="0" presId="urn:microsoft.com/office/officeart/2008/layout/HalfCircleOrganizationChart"/>
    <dgm:cxn modelId="{8E7B6AFC-7008-4FB9-879A-EC6C01E66D36}" type="presParOf" srcId="{EBE44C3F-1450-4FB8-8DFF-58762082B32C}" destId="{E9A26F1B-91D7-4D98-940B-0D66864DF578}" srcOrd="3" destOrd="0" presId="urn:microsoft.com/office/officeart/2008/layout/HalfCircleOrganizationChart"/>
    <dgm:cxn modelId="{AB3B2C0F-FD7E-4252-8E01-9CB945394C5F}" type="presParOf" srcId="{9C26F56F-E050-4694-B1A5-83F782A92FF3}" destId="{307C405A-87B0-4D9B-A4BD-D03137A4DD2A}" srcOrd="1" destOrd="0" presId="urn:microsoft.com/office/officeart/2008/layout/HalfCircleOrganizationChart"/>
    <dgm:cxn modelId="{D4001E23-A240-4797-B847-FB5DCEC31FAF}" type="presParOf" srcId="{9C26F56F-E050-4694-B1A5-83F782A92FF3}" destId="{49AC2A62-1771-42FA-8EBC-8FDBBC1A04A4}" srcOrd="2" destOrd="0" presId="urn:microsoft.com/office/officeart/2008/layout/HalfCircleOrganizationChart"/>
    <dgm:cxn modelId="{14B121F8-3DCB-4DA8-BA24-2F23871EB3D7}" type="presParOf" srcId="{BFF0C064-D143-4FBA-9F53-A04DC5A3CBE1}" destId="{C398C1EB-1797-4180-A9B6-215E8C6445E2}" srcOrd="2" destOrd="0" presId="urn:microsoft.com/office/officeart/2008/layout/HalfCircleOrganizationChart"/>
    <dgm:cxn modelId="{9CB3877A-C046-48B1-A766-512A7E7D8505}" type="presParOf" srcId="{BFF0C064-D143-4FBA-9F53-A04DC5A3CBE1}" destId="{5CBCA047-8124-4833-A00B-2FB3E3D25F0B}" srcOrd="3" destOrd="0" presId="urn:microsoft.com/office/officeart/2008/layout/HalfCircleOrganizationChart"/>
    <dgm:cxn modelId="{E2274ECD-3C6E-4142-B0D7-9E1401C7E04C}" type="presParOf" srcId="{5CBCA047-8124-4833-A00B-2FB3E3D25F0B}" destId="{600C5CBE-411D-4CCE-A4C7-D23B27FE2A90}" srcOrd="0" destOrd="0" presId="urn:microsoft.com/office/officeart/2008/layout/HalfCircleOrganizationChart"/>
    <dgm:cxn modelId="{C9301D58-A955-4A60-8536-44AB70C3F772}" type="presParOf" srcId="{600C5CBE-411D-4CCE-A4C7-D23B27FE2A90}" destId="{721FF753-3FDC-487B-9912-E9AAD119ED46}" srcOrd="0" destOrd="0" presId="urn:microsoft.com/office/officeart/2008/layout/HalfCircleOrganizationChart"/>
    <dgm:cxn modelId="{A4EA01A6-A878-455E-BA83-56E18A33A64F}" type="presParOf" srcId="{600C5CBE-411D-4CCE-A4C7-D23B27FE2A90}" destId="{0D4CB379-D07D-4071-8E6C-631003F10D79}" srcOrd="1" destOrd="0" presId="urn:microsoft.com/office/officeart/2008/layout/HalfCircleOrganizationChart"/>
    <dgm:cxn modelId="{CD9392B5-7753-4B0C-8316-E0560760B815}" type="presParOf" srcId="{600C5CBE-411D-4CCE-A4C7-D23B27FE2A90}" destId="{DD54E034-9533-4AFC-8835-A796E61EEFF5}" srcOrd="2" destOrd="0" presId="urn:microsoft.com/office/officeart/2008/layout/HalfCircleOrganizationChart"/>
    <dgm:cxn modelId="{E2D970EB-88AB-4B83-AD96-63798A16B0B1}" type="presParOf" srcId="{600C5CBE-411D-4CCE-A4C7-D23B27FE2A90}" destId="{9D3CFE34-2FB2-4B43-805B-78314BF6F2E4}" srcOrd="3" destOrd="0" presId="urn:microsoft.com/office/officeart/2008/layout/HalfCircleOrganizationChart"/>
    <dgm:cxn modelId="{630DA890-1A98-44A6-BCFA-4554C57D44D3}" type="presParOf" srcId="{5CBCA047-8124-4833-A00B-2FB3E3D25F0B}" destId="{E4D06FE9-DFC3-4C41-9374-D7CD77313C67}" srcOrd="1" destOrd="0" presId="urn:microsoft.com/office/officeart/2008/layout/HalfCircleOrganizationChart"/>
    <dgm:cxn modelId="{790B4E67-2143-4AB4-B1A0-E1091A126794}" type="presParOf" srcId="{5CBCA047-8124-4833-A00B-2FB3E3D25F0B}" destId="{FFC5E8FA-5DF9-4F8C-85B6-EDADD3C2F175}" srcOrd="2" destOrd="0" presId="urn:microsoft.com/office/officeart/2008/layout/HalfCircleOrganizationChart"/>
    <dgm:cxn modelId="{CEB22B47-7FDC-4B17-AB89-CE5781A7E004}" type="presParOf" srcId="{BFF0C064-D143-4FBA-9F53-A04DC5A3CBE1}" destId="{DA972B8A-F555-44DF-B9B8-2A39CE91E894}" srcOrd="4" destOrd="0" presId="urn:microsoft.com/office/officeart/2008/layout/HalfCircleOrganizationChart"/>
    <dgm:cxn modelId="{FF9CD772-9734-4A23-958A-050C481F6AE0}" type="presParOf" srcId="{BFF0C064-D143-4FBA-9F53-A04DC5A3CBE1}" destId="{F40621E7-874E-4DBF-B835-D773009D4067}" srcOrd="5" destOrd="0" presId="urn:microsoft.com/office/officeart/2008/layout/HalfCircleOrganizationChart"/>
    <dgm:cxn modelId="{E0FC9A4F-80E0-4977-AA9F-C32B2DC788B3}" type="presParOf" srcId="{F40621E7-874E-4DBF-B835-D773009D4067}" destId="{6983DB37-4BDD-4603-9AC3-D9A28255A7E5}" srcOrd="0" destOrd="0" presId="urn:microsoft.com/office/officeart/2008/layout/HalfCircleOrganizationChart"/>
    <dgm:cxn modelId="{84A3B072-8AB8-42F2-A3AF-08736C94379F}" type="presParOf" srcId="{6983DB37-4BDD-4603-9AC3-D9A28255A7E5}" destId="{30D741DD-19D9-438B-AF24-C6EE71D9BA25}" srcOrd="0" destOrd="0" presId="urn:microsoft.com/office/officeart/2008/layout/HalfCircleOrganizationChart"/>
    <dgm:cxn modelId="{A3BF0A9F-EBFE-47B1-B252-AA88931C6D74}" type="presParOf" srcId="{6983DB37-4BDD-4603-9AC3-D9A28255A7E5}" destId="{63E4067E-3AFB-4EDF-9DFD-73EDDF061BFE}" srcOrd="1" destOrd="0" presId="urn:microsoft.com/office/officeart/2008/layout/HalfCircleOrganizationChart"/>
    <dgm:cxn modelId="{4521D240-F555-498F-A198-518AC0FA8495}" type="presParOf" srcId="{6983DB37-4BDD-4603-9AC3-D9A28255A7E5}" destId="{888DBAFD-D539-42BA-88AB-C01A2EC8FD3B}" srcOrd="2" destOrd="0" presId="urn:microsoft.com/office/officeart/2008/layout/HalfCircleOrganizationChart"/>
    <dgm:cxn modelId="{1C3B0D85-A903-4C68-97CB-13443D2A6620}" type="presParOf" srcId="{6983DB37-4BDD-4603-9AC3-D9A28255A7E5}" destId="{2CC41F42-9E8D-4910-9848-2ED6ED273675}" srcOrd="3" destOrd="0" presId="urn:microsoft.com/office/officeart/2008/layout/HalfCircleOrganizationChart"/>
    <dgm:cxn modelId="{C8DB2D00-D98A-46DF-A6D2-6731C53ECB19}" type="presParOf" srcId="{F40621E7-874E-4DBF-B835-D773009D4067}" destId="{0402F5A7-50A0-42EF-9C04-042C41B3F11B}" srcOrd="1" destOrd="0" presId="urn:microsoft.com/office/officeart/2008/layout/HalfCircleOrganizationChart"/>
    <dgm:cxn modelId="{42875EDC-7AA1-4282-94AA-22DB6EDFF71C}" type="presParOf" srcId="{F40621E7-874E-4DBF-B835-D773009D4067}" destId="{95DCB240-8726-4018-A9C1-C10EDEFBA352}" srcOrd="2" destOrd="0" presId="urn:microsoft.com/office/officeart/2008/layout/HalfCircleOrganizationChart"/>
    <dgm:cxn modelId="{683C8861-5715-47FB-B823-131DE8EE73C1}" type="presParOf" srcId="{7BA2BD3C-95C5-4CB7-9502-186D28D57546}" destId="{2D14AE06-FFEC-4813-8504-54ED19963DC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72B8A-F555-44DF-B9B8-2A39CE91E894}">
      <dsp:nvSpPr>
        <dsp:cNvPr id="0" name=""/>
        <dsp:cNvSpPr/>
      </dsp:nvSpPr>
      <dsp:spPr>
        <a:xfrm>
          <a:off x="5357813" y="1724261"/>
          <a:ext cx="3790692" cy="657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944"/>
              </a:lnTo>
              <a:lnTo>
                <a:pt x="3790692" y="328944"/>
              </a:lnTo>
              <a:lnTo>
                <a:pt x="3790692" y="6578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8C1EB-1797-4180-A9B6-215E8C6445E2}">
      <dsp:nvSpPr>
        <dsp:cNvPr id="0" name=""/>
        <dsp:cNvSpPr/>
      </dsp:nvSpPr>
      <dsp:spPr>
        <a:xfrm>
          <a:off x="5312093" y="1724261"/>
          <a:ext cx="91440" cy="6578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78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C6DBA-C80B-4B44-A973-324B3CF0BFAD}">
      <dsp:nvSpPr>
        <dsp:cNvPr id="0" name=""/>
        <dsp:cNvSpPr/>
      </dsp:nvSpPr>
      <dsp:spPr>
        <a:xfrm>
          <a:off x="1567121" y="1724261"/>
          <a:ext cx="3790692" cy="657888"/>
        </a:xfrm>
        <a:custGeom>
          <a:avLst/>
          <a:gdLst/>
          <a:ahLst/>
          <a:cxnLst/>
          <a:rect l="0" t="0" r="0" b="0"/>
          <a:pathLst>
            <a:path>
              <a:moveTo>
                <a:pt x="3790692" y="0"/>
              </a:moveTo>
              <a:lnTo>
                <a:pt x="3790692" y="328944"/>
              </a:lnTo>
              <a:lnTo>
                <a:pt x="0" y="328944"/>
              </a:lnTo>
              <a:lnTo>
                <a:pt x="0" y="6578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073D5-7BAD-40D5-99B3-CA30FA509A23}">
      <dsp:nvSpPr>
        <dsp:cNvPr id="0" name=""/>
        <dsp:cNvSpPr/>
      </dsp:nvSpPr>
      <dsp:spPr>
        <a:xfrm>
          <a:off x="4574612" y="157859"/>
          <a:ext cx="1566401" cy="156640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CD6161-0981-4319-93FF-FFD3F2FDBA65}">
      <dsp:nvSpPr>
        <dsp:cNvPr id="0" name=""/>
        <dsp:cNvSpPr/>
      </dsp:nvSpPr>
      <dsp:spPr>
        <a:xfrm>
          <a:off x="4574612" y="157859"/>
          <a:ext cx="1566401" cy="156640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C7F55-9230-460E-B773-C541C31C4BCD}">
      <dsp:nvSpPr>
        <dsp:cNvPr id="0" name=""/>
        <dsp:cNvSpPr/>
      </dsp:nvSpPr>
      <dsp:spPr>
        <a:xfrm>
          <a:off x="3791411" y="439812"/>
          <a:ext cx="3132803" cy="100249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Grants Management Division</a:t>
          </a:r>
        </a:p>
      </dsp:txBody>
      <dsp:txXfrm>
        <a:off x="3791411" y="439812"/>
        <a:ext cx="3132803" cy="1002497"/>
      </dsp:txXfrm>
    </dsp:sp>
    <dsp:sp modelId="{9D97953B-9EC9-4B40-A6B0-FE8F8A6FB799}">
      <dsp:nvSpPr>
        <dsp:cNvPr id="0" name=""/>
        <dsp:cNvSpPr/>
      </dsp:nvSpPr>
      <dsp:spPr>
        <a:xfrm>
          <a:off x="783920" y="2382150"/>
          <a:ext cx="1566401" cy="156640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D8504-EF7B-4C6A-A555-B284A24E604D}">
      <dsp:nvSpPr>
        <dsp:cNvPr id="0" name=""/>
        <dsp:cNvSpPr/>
      </dsp:nvSpPr>
      <dsp:spPr>
        <a:xfrm>
          <a:off x="783920" y="2382150"/>
          <a:ext cx="1566401" cy="156640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315A9-0349-4FF1-82AA-F0AFB412EDA6}">
      <dsp:nvSpPr>
        <dsp:cNvPr id="0" name=""/>
        <dsp:cNvSpPr/>
      </dsp:nvSpPr>
      <dsp:spPr>
        <a:xfrm>
          <a:off x="719" y="2664102"/>
          <a:ext cx="3132803" cy="100249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Grant Programs Branch </a:t>
          </a:r>
        </a:p>
      </dsp:txBody>
      <dsp:txXfrm>
        <a:off x="719" y="2664102"/>
        <a:ext cx="3132803" cy="1002497"/>
      </dsp:txXfrm>
    </dsp:sp>
    <dsp:sp modelId="{0D4CB379-D07D-4071-8E6C-631003F10D79}">
      <dsp:nvSpPr>
        <dsp:cNvPr id="0" name=""/>
        <dsp:cNvSpPr/>
      </dsp:nvSpPr>
      <dsp:spPr>
        <a:xfrm>
          <a:off x="4574612" y="2382150"/>
          <a:ext cx="1566401" cy="156640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4E034-9533-4AFC-8835-A796E61EEFF5}">
      <dsp:nvSpPr>
        <dsp:cNvPr id="0" name=""/>
        <dsp:cNvSpPr/>
      </dsp:nvSpPr>
      <dsp:spPr>
        <a:xfrm>
          <a:off x="4574612" y="2382150"/>
          <a:ext cx="1566401" cy="156640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FF753-3FDC-487B-9912-E9AAD119ED46}">
      <dsp:nvSpPr>
        <dsp:cNvPr id="0" name=""/>
        <dsp:cNvSpPr/>
      </dsp:nvSpPr>
      <dsp:spPr>
        <a:xfrm>
          <a:off x="3791411" y="2664102"/>
          <a:ext cx="3132803" cy="100249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Grant Services Branch</a:t>
          </a:r>
        </a:p>
      </dsp:txBody>
      <dsp:txXfrm>
        <a:off x="3791411" y="2664102"/>
        <a:ext cx="3132803" cy="1002497"/>
      </dsp:txXfrm>
    </dsp:sp>
    <dsp:sp modelId="{63E4067E-3AFB-4EDF-9DFD-73EDDF061BFE}">
      <dsp:nvSpPr>
        <dsp:cNvPr id="0" name=""/>
        <dsp:cNvSpPr/>
      </dsp:nvSpPr>
      <dsp:spPr>
        <a:xfrm>
          <a:off x="8365304" y="2382150"/>
          <a:ext cx="1566401" cy="156640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8DBAFD-D539-42BA-88AB-C01A2EC8FD3B}">
      <dsp:nvSpPr>
        <dsp:cNvPr id="0" name=""/>
        <dsp:cNvSpPr/>
      </dsp:nvSpPr>
      <dsp:spPr>
        <a:xfrm>
          <a:off x="8365304" y="2382150"/>
          <a:ext cx="1566401" cy="156640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741DD-19D9-438B-AF24-C6EE71D9BA25}">
      <dsp:nvSpPr>
        <dsp:cNvPr id="0" name=""/>
        <dsp:cNvSpPr/>
      </dsp:nvSpPr>
      <dsp:spPr>
        <a:xfrm>
          <a:off x="7582104" y="2664102"/>
          <a:ext cx="3132803" cy="100249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VAYGO</a:t>
          </a:r>
          <a:r>
            <a:rPr lang="en-US" sz="2800" kern="1200" dirty="0">
              <a:latin typeface="Franklin Gothic Medium" panose="020B0603020102020204"/>
            </a:rPr>
            <a:t> </a:t>
          </a:r>
          <a:endParaRPr lang="en-US" sz="2800" kern="1200" dirty="0"/>
        </a:p>
      </dsp:txBody>
      <dsp:txXfrm>
        <a:off x="7582104" y="2664102"/>
        <a:ext cx="3132803" cy="1002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CA97C3-C405-524D-9CBE-0BC0D8901EF2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E3284D-1414-D044-813C-490EC2E121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49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11BCE4-DA71-794C-BB20-C7FCCBD5454E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AF53EF-993C-FF42-8B62-CEF57763A7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73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63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62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56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87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00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97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79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2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1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86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9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16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79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97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11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58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 fontAlgn="base">
              <a:buFont typeface="+mj-lt"/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low 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8189" y="2164956"/>
            <a:ext cx="10715627" cy="743347"/>
          </a:xfrm>
        </p:spPr>
        <p:txBody>
          <a:bodyPr>
            <a:normAutofit/>
          </a:bodyPr>
          <a:lstStyle>
            <a:lvl1pPr>
              <a:defRPr sz="4000" b="0">
                <a:solidFill>
                  <a:srgbClr val="005288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45067" y="2895600"/>
            <a:ext cx="10708748" cy="11483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3484E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007AB3-9044-9E49-80A1-0B6479D03B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067" y="4372332"/>
            <a:ext cx="3269721" cy="116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4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18D89283-3265-234E-957A-919FE8DF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30340" y="627666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 dirty="0"/>
              <a:t>Federal Emergency Management Agency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60E538AA-6286-FD43-A4B4-5EE44693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3753" y="627666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E151971-39DB-E14F-AAE8-B45F52A8581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19773" y="2159000"/>
            <a:ext cx="5268383" cy="371754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1AB2F0A-0ABE-3048-8BA0-117F0FE11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773" y="1387209"/>
            <a:ext cx="4833555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view of a large city landscape&#10;&#10;Description automatically generated">
            <a:extLst>
              <a:ext uri="{FF2B5EF4-FFF2-40B4-BE49-F238E27FC236}">
                <a16:creationId xmlns:a16="http://schemas.microsoft.com/office/drawing/2014/main" id="{65F8B0A9-3032-4863-A216-397789088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7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38194" y="2098850"/>
            <a:ext cx="5129793" cy="3473276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2000" baseline="0"/>
            </a:lvl1pPr>
            <a:lvl2pPr>
              <a:spcBef>
                <a:spcPts val="1000"/>
              </a:spcBef>
              <a:defRPr sz="1800" baseline="0"/>
            </a:lvl2pPr>
            <a:lvl3pPr>
              <a:spcBef>
                <a:spcPts val="10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22005" y="1579099"/>
            <a:ext cx="5131808" cy="37167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j-lt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22005" y="2098850"/>
            <a:ext cx="5131808" cy="3473276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2000" baseline="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11200" y="1579099"/>
            <a:ext cx="5131808" cy="37167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j-lt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38189" y="452440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F15D596-468E-7240-AEF9-BE74880D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17379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 dirty="0"/>
              <a:t>Federal Emergency Management Agency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A1FB061-3945-984E-B19F-EFD8A4ED495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078AD1-E2AC-7E43-A28E-6A771C68E9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457" y="5871061"/>
            <a:ext cx="2027024" cy="8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17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boy, child&#10;&#10;Description automatically generated">
            <a:extLst>
              <a:ext uri="{FF2B5EF4-FFF2-40B4-BE49-F238E27FC236}">
                <a16:creationId xmlns:a16="http://schemas.microsoft.com/office/drawing/2014/main" id="{50ABA285-B143-4443-A825-3738EAF52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B86FCD-6BA9-694B-A64A-36883B4236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5A5B5D">
              <a:alpha val="72941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81BF64-81BE-3944-A21C-CA7BB5AC4A9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5188">
              <a:alpha val="72941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325908E-DDB4-4D4C-855A-C7F2176C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043" y="6409008"/>
            <a:ext cx="485773" cy="201827"/>
          </a:xfrm>
        </p:spPr>
        <p:txBody>
          <a:bodyPr lIns="0" tIns="0" rIns="0" bIns="0" anchor="t" anchorCtr="0"/>
          <a:lstStyle>
            <a:lvl1pPr algn="r">
              <a:defRPr sz="1000" b="0" i="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067004B6-D9E8-B347-8C38-1EA40A40B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34987" y="630286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Federal Emergency Management Agency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E2ECF73-45E0-0843-9F3F-68C69CE410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88767" y="2154312"/>
            <a:ext cx="5129793" cy="3473276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2000" baseline="0">
                <a:solidFill>
                  <a:schemeClr val="bg1"/>
                </a:solidFill>
              </a:defRPr>
            </a:lvl1pPr>
            <a:lvl2pPr>
              <a:spcBef>
                <a:spcPts val="1000"/>
              </a:spcBef>
              <a:defRPr sz="1800" baseline="0">
                <a:solidFill>
                  <a:schemeClr val="bg1"/>
                </a:solidFill>
              </a:defRPr>
            </a:lvl2pPr>
            <a:lvl3pPr>
              <a:spcBef>
                <a:spcPts val="1000"/>
              </a:spcBef>
              <a:defRPr sz="18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8E5884-686F-1C45-A0EF-76C8A0A237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773" y="1634561"/>
            <a:ext cx="5131808" cy="37167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7EDE04E-08FC-3448-A184-27468B3BF06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479111" y="2207696"/>
            <a:ext cx="5129793" cy="3473276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2000" baseline="0">
                <a:solidFill>
                  <a:schemeClr val="bg1"/>
                </a:solidFill>
              </a:defRPr>
            </a:lvl1pPr>
            <a:lvl2pPr>
              <a:spcBef>
                <a:spcPts val="1000"/>
              </a:spcBef>
              <a:defRPr sz="1800" baseline="0">
                <a:solidFill>
                  <a:schemeClr val="bg1"/>
                </a:solidFill>
              </a:defRPr>
            </a:lvl2pPr>
            <a:lvl3pPr>
              <a:spcBef>
                <a:spcPts val="1000"/>
              </a:spcBef>
              <a:defRPr sz="18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26B8427-E58C-1441-B60A-E7E51621D6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52117" y="1687945"/>
            <a:ext cx="5131808" cy="37167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32822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8189" y="452440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10">
            <a:extLst>
              <a:ext uri="{FF2B5EF4-FFF2-40B4-BE49-F238E27FC236}">
                <a16:creationId xmlns:a16="http://schemas.microsoft.com/office/drawing/2014/main" id="{7E97B94E-42E6-4544-9EC8-17245821A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17379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 dirty="0"/>
              <a:t>Federal Emergency Management Agency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254866EA-8482-8548-8A4F-3E9E3B6A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D17C2D-11ED-A242-80F3-580A0D3B4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457" y="5871061"/>
            <a:ext cx="2027024" cy="8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21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8193" y="1549400"/>
            <a:ext cx="10715625" cy="4022725"/>
          </a:xfrm>
          <a:prstGeom prst="rect">
            <a:avLst/>
          </a:prstGeom>
        </p:spPr>
        <p:txBody>
          <a:bodyPr/>
          <a:lstStyle>
            <a:lvl1pPr marL="452628" indent="-457200">
              <a:buClr>
                <a:srgbClr val="101820"/>
              </a:buClr>
              <a:buFont typeface="+mj-lt"/>
              <a:buAutoNum type="arabicPeriod"/>
              <a:defRPr sz="2000">
                <a:solidFill>
                  <a:srgbClr val="101820"/>
                </a:solidFill>
              </a:defRPr>
            </a:lvl1pPr>
            <a:lvl2pPr marL="800100" indent="-342900">
              <a:spcBef>
                <a:spcPts val="1000"/>
              </a:spcBef>
              <a:buClr>
                <a:srgbClr val="101820"/>
              </a:buClr>
              <a:buSzPct val="100000"/>
              <a:buFont typeface="+mj-lt"/>
              <a:buAutoNum type="alphaLcPeriod"/>
              <a:defRPr sz="1800">
                <a:solidFill>
                  <a:srgbClr val="101820"/>
                </a:solidFill>
              </a:defRPr>
            </a:lvl2pPr>
            <a:lvl3pPr marL="1143000" indent="-228600">
              <a:spcBef>
                <a:spcPts val="1000"/>
              </a:spcBef>
              <a:buFont typeface="Wingdings" charset="2"/>
              <a:buChar char="§"/>
              <a:defRPr sz="1600">
                <a:solidFill>
                  <a:srgbClr val="101820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38189" y="452440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7C9FD575-3B71-D545-976A-C7A029B05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17379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 dirty="0"/>
              <a:t>Federal Emergency Management Agency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838FB658-3138-B140-B7C4-A803FE88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23C1A0-7E36-F04C-8C22-796A27F1DB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457" y="5871061"/>
            <a:ext cx="2027024" cy="8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96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7219366" y="1549401"/>
            <a:ext cx="4234455" cy="388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1500"/>
              </a:spcBef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add descriptive text</a:t>
            </a:r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763008" y="1549402"/>
            <a:ext cx="6023847" cy="38807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Insert chart here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38189" y="452440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10">
            <a:extLst>
              <a:ext uri="{FF2B5EF4-FFF2-40B4-BE49-F238E27FC236}">
                <a16:creationId xmlns:a16="http://schemas.microsoft.com/office/drawing/2014/main" id="{B997A94B-DC6C-EB4F-A0EF-FAB78028964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0" y="617379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 dirty="0"/>
              <a:t>Federal Emergency Management Agency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F90CEE4B-BD46-A046-8385-D32CD3EA4E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F5E7CD-1E91-C647-9AFB-F570055EB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457" y="5871061"/>
            <a:ext cx="2027024" cy="8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24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itl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-21833" y="2"/>
            <a:ext cx="12192000" cy="685799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143672" y="5229238"/>
            <a:ext cx="3310144" cy="528224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200" i="1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</a:lstStyle>
          <a:p>
            <a:r>
              <a:rPr lang="en-US" sz="1200" dirty="0"/>
              <a:t>Source: Add source here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325955" y="564185"/>
            <a:ext cx="4234455" cy="7056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ts val="2200"/>
              </a:lnSpc>
              <a:spcBef>
                <a:spcPts val="150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Add chart title here</a:t>
            </a:r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614777EF-720C-A944-907E-CE1C292CBC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0" y="617379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 dirty="0"/>
              <a:t>Federal Emergency Management Agency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B0C4446-A1BE-2F41-A56C-FB26F13381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78231E-8D0D-4748-A369-8C7545BCE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457" y="5871061"/>
            <a:ext cx="2027024" cy="8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21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with titl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6695" y="5229211"/>
            <a:ext cx="6766343" cy="528224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200" i="1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</a:lstStyle>
          <a:p>
            <a:r>
              <a:rPr lang="en-US" sz="1200"/>
              <a:t>Source: Add source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6695" y="517967"/>
            <a:ext cx="10867972" cy="528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150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Add chart title here</a:t>
            </a: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95B45AF5-26D0-3042-B0AB-CA5EF015C53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0" y="617379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 dirty="0"/>
              <a:t>Federal Emergency Management Agency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774B317E-21C5-1745-BE88-290F56726B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39F346-81C1-0B46-B5E0-2EDE2687A2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457" y="5871061"/>
            <a:ext cx="2027024" cy="8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29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204148" y="2996623"/>
            <a:ext cx="9746073" cy="447452"/>
          </a:xfrm>
          <a:prstGeom prst="rect">
            <a:avLst/>
          </a:prstGeom>
        </p:spPr>
        <p:txBody>
          <a:bodyPr wrap="square" lIns="64284" tIns="32142" rIns="64284" bIns="32142">
            <a:spAutoFit/>
          </a:bodyPr>
          <a:lstStyle>
            <a:lvl1pPr marL="0" marR="0" indent="0" algn="l" defTabSz="642915" rtl="0" eaLnBrk="1" fontAlgn="base" latinLnBrk="0" hangingPunct="1">
              <a:lnSpc>
                <a:spcPct val="140000"/>
              </a:lnSpc>
              <a:spcBef>
                <a:spcPts val="2109"/>
              </a:spcBef>
              <a:spcAft>
                <a:spcPts val="2000"/>
              </a:spcAft>
              <a:buClr>
                <a:schemeClr val="tx2"/>
              </a:buClr>
              <a:buSzPct val="100000"/>
              <a:buFont typeface="Wingdings" charset="2"/>
              <a:buNone/>
              <a:tabLst/>
              <a:defRPr sz="2000" cap="none" baseline="0">
                <a:solidFill>
                  <a:srgbClr val="050606"/>
                </a:solidFill>
              </a:defRPr>
            </a:lvl1pPr>
            <a:lvl2pPr marL="32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>
              <a:lnSpc>
                <a:spcPct val="140000"/>
              </a:lnSpc>
              <a:spcAft>
                <a:spcPts val="2000"/>
              </a:spcAft>
              <a:defRPr/>
            </a:pP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0313" y="2345635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E1E1D0CB-6F0F-9847-9A71-AE64C4034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17379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 dirty="0"/>
              <a:t>Federal Emergency Management Agency</a:t>
            </a: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2A921306-A16B-8445-A6DC-4327BF9E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C6CD96-7A99-C447-B5AA-284EE64E03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457" y="5871061"/>
            <a:ext cx="2027024" cy="8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5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(low in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D061912-18C8-41D6-8A7B-B688E67B5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33" y="0"/>
            <a:ext cx="12184334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19D287-29F9-DE44-9F1C-D54D423E2DB4}"/>
              </a:ext>
            </a:extLst>
          </p:cNvPr>
          <p:cNvSpPr/>
          <p:nvPr userDrawn="1"/>
        </p:nvSpPr>
        <p:spPr>
          <a:xfrm>
            <a:off x="-3833" y="-2"/>
            <a:ext cx="12192000" cy="6858002"/>
          </a:xfrm>
          <a:prstGeom prst="rect">
            <a:avLst/>
          </a:prstGeom>
          <a:solidFill>
            <a:srgbClr val="005288">
              <a:alpha val="67059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8190" y="390543"/>
            <a:ext cx="10708748" cy="1816925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5400" b="0" i="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38189" y="2280634"/>
            <a:ext cx="10708748" cy="114836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77AD55-8AE7-B04C-A183-19CD2864A0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189" y="3829059"/>
            <a:ext cx="3698875" cy="131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40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005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C5259B2E-2FEF-A64F-8760-8691A70A60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89" y="2579484"/>
            <a:ext cx="10715627" cy="743347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Divider slide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0C131CE-4E30-DE4B-AB8A-A8FD12FA28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5067" y="3310128"/>
            <a:ext cx="10708748" cy="11483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308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outdoor, canyon, sunset&#10;&#10;Description automatically generated">
            <a:extLst>
              <a:ext uri="{FF2B5EF4-FFF2-40B4-BE49-F238E27FC236}">
                <a16:creationId xmlns:a16="http://schemas.microsoft.com/office/drawing/2014/main" id="{088854CA-9CFD-9FCC-E29A-B03D3F80FC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3380E8-22F6-1840-9848-D52F39AFD7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288">
              <a:alpha val="78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F6AFE8EF-C433-A04D-8FA7-421BB355A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89" y="2579484"/>
            <a:ext cx="10715627" cy="743347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Divider slide + image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1F6F3CA-DCA5-7D4E-AA81-4152972D55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5067" y="3310128"/>
            <a:ext cx="10708748" cy="11483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9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ad next to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89FAA3F3-C6A2-13B8-B63E-3997C31F2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3380E8-22F6-1840-9848-D52F39AFD7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288">
              <a:alpha val="78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F6AFE8EF-C433-A04D-8FA7-421BB355A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89" y="2579484"/>
            <a:ext cx="10715627" cy="743347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Divider slide + image (2)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1F6F3CA-DCA5-7D4E-AA81-4152972D55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5067" y="3310128"/>
            <a:ext cx="10708748" cy="11483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6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38189" y="1524000"/>
            <a:ext cx="10715627" cy="410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A4106D1A-06B2-FC45-A02C-546D1A72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0">
            <a:extLst>
              <a:ext uri="{FF2B5EF4-FFF2-40B4-BE49-F238E27FC236}">
                <a16:creationId xmlns:a16="http://schemas.microsoft.com/office/drawing/2014/main" id="{DD99A83E-845A-484A-843A-24FDEA183558}"/>
              </a:ext>
            </a:extLst>
          </p:cNvPr>
          <p:cNvSpPr txBox="1">
            <a:spLocks/>
          </p:cNvSpPr>
          <p:nvPr userDrawn="1"/>
        </p:nvSpPr>
        <p:spPr>
          <a:xfrm>
            <a:off x="6096000" y="6173791"/>
            <a:ext cx="444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A5B5D"/>
                </a:solidFill>
              </a:rPr>
              <a:t>Federal Emergency Management Agency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619E4-EB49-D04C-9F79-4BB3758FD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556" y="5861119"/>
            <a:ext cx="2155825" cy="7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7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1204149" y="2300174"/>
            <a:ext cx="9746075" cy="880064"/>
          </a:xfrm>
          <a:prstGeom prst="rect">
            <a:avLst/>
          </a:prstGeom>
        </p:spPr>
        <p:txBody>
          <a:bodyPr lIns="64251" tIns="32125" rIns="64251" bIns="32125"/>
          <a:lstStyle>
            <a:lvl1pPr algn="l">
              <a:lnSpc>
                <a:spcPts val="5000"/>
              </a:lnSpc>
              <a:spcBef>
                <a:spcPts val="7500"/>
              </a:spcBef>
              <a:spcAft>
                <a:spcPts val="0"/>
              </a:spcAft>
              <a:defRPr sz="4600" baseline="0"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4152" y="3202727"/>
            <a:ext cx="9746073" cy="717193"/>
          </a:xfrm>
          <a:prstGeom prst="rect">
            <a:avLst/>
          </a:prstGeom>
        </p:spPr>
        <p:txBody>
          <a:bodyPr wrap="square" lIns="64251" tIns="32125" rIns="64251" bIns="32125">
            <a:spAutoFit/>
          </a:bodyPr>
          <a:lstStyle>
            <a:lvl1pPr marL="0" indent="0" algn="l">
              <a:lnSpc>
                <a:spcPts val="5000"/>
              </a:lnSpc>
              <a:spcBef>
                <a:spcPts val="2109"/>
              </a:spcBef>
              <a:buClr>
                <a:schemeClr val="tx2"/>
              </a:buClr>
              <a:buSzPct val="100000"/>
              <a:buFontTx/>
              <a:buNone/>
              <a:defRPr sz="4600" cap="none" baseline="0">
                <a:solidFill>
                  <a:srgbClr val="5A5B5D"/>
                </a:solidFill>
              </a:defRPr>
            </a:lvl1pPr>
            <a:lvl2pPr marL="321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7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8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F2BF6-D194-1343-93BA-82E52542D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Federal Emergency Management Agency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06CF50-EC7F-7045-8A7E-444D3AE99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CC62EF53-F675-B345-BC80-8CCA23A8FCD2}"/>
              </a:ext>
            </a:extLst>
          </p:cNvPr>
          <p:cNvSpPr txBox="1">
            <a:spLocks/>
          </p:cNvSpPr>
          <p:nvPr userDrawn="1"/>
        </p:nvSpPr>
        <p:spPr>
          <a:xfrm>
            <a:off x="6096000" y="6173791"/>
            <a:ext cx="444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A5B5D"/>
                </a:solidFill>
              </a:rPr>
              <a:t>Federal Emergency Management Agency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F55905DA-9C4D-EE4A-8870-6FB2EB81F1D1}"/>
              </a:ext>
            </a:extLst>
          </p:cNvPr>
          <p:cNvSpPr txBox="1">
            <a:spLocks/>
          </p:cNvSpPr>
          <p:nvPr userDrawn="1"/>
        </p:nvSpPr>
        <p:spPr>
          <a:xfrm>
            <a:off x="10539413" y="6173791"/>
            <a:ext cx="9144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CC257D-A786-9244-9E17-CE618C8B9275}" type="slidenum">
              <a:rPr lang="en-US" smtClean="0">
                <a:solidFill>
                  <a:srgbClr val="5A5B5D"/>
                </a:solidFill>
              </a:rPr>
              <a:pPr/>
              <a:t>‹#›</a:t>
            </a:fld>
            <a:endParaRPr lang="en-US" dirty="0">
              <a:solidFill>
                <a:srgbClr val="5A5B5D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4236FD-D275-D549-B0E5-35B58EAE6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556" y="5861119"/>
            <a:ext cx="2155825" cy="7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E3FC85-6BF3-D94D-B8FE-FD0C2A5B203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5188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C2F1596D-781D-EF48-81CB-1D95696A1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7490" y="629952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Federal Emergency Management Agency</a:t>
            </a: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6C9652F4-E8D4-6446-9C97-A4DC7804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0903" y="6299521"/>
            <a:ext cx="9144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18C88F9-061D-C641-A335-28618704B8E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5837" y="2143639"/>
            <a:ext cx="5129793" cy="3473276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2000" baseline="0"/>
            </a:lvl1pPr>
            <a:lvl2pPr>
              <a:spcBef>
                <a:spcPts val="1000"/>
              </a:spcBef>
              <a:defRPr sz="1800" baseline="0"/>
            </a:lvl2pPr>
            <a:lvl3pPr>
              <a:spcBef>
                <a:spcPts val="10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D75EF01-B7F2-F84B-B493-D6438400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9" y="1206938"/>
            <a:ext cx="5117441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9BDD282-AEF1-FF4D-A786-616931069BA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722076" y="1379318"/>
            <a:ext cx="4860325" cy="3764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62CD6B-A2FE-2346-8B4F-FE3C992B93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457" y="5885349"/>
            <a:ext cx="2027024" cy="8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4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6018" y="1549400"/>
            <a:ext cx="5268383" cy="3994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549400"/>
            <a:ext cx="5268383" cy="3994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38189" y="452440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10">
            <a:extLst>
              <a:ext uri="{FF2B5EF4-FFF2-40B4-BE49-F238E27FC236}">
                <a16:creationId xmlns:a16="http://schemas.microsoft.com/office/drawing/2014/main" id="{780EFCB7-513F-8445-B833-1531FD238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17379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 dirty="0"/>
              <a:t>Federal Emergency Management Agency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3E4F6407-0B13-BA4A-9466-7F50E80E5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63641A-DF3D-014E-836A-3DD8B99E67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457" y="5871061"/>
            <a:ext cx="2027024" cy="8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4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51200" y="61737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8CCC229-AB65-5F40-B719-1933DA0A7CB3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38189" y="452440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13"/>
          <p:cNvCxnSpPr>
            <a:cxnSpLocks noChangeShapeType="1"/>
          </p:cNvCxnSpPr>
          <p:nvPr userDrawn="1"/>
        </p:nvCxnSpPr>
        <p:spPr bwMode="auto">
          <a:xfrm>
            <a:off x="738194" y="1297384"/>
            <a:ext cx="10715625" cy="0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38189" y="1524000"/>
            <a:ext cx="10715627" cy="410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73791"/>
            <a:ext cx="444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Federal Emergency Management Agency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B46968-E1B9-AE4F-9DEE-EDC8D5B1D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9413" y="6173791"/>
            <a:ext cx="9144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C257D-A786-9244-9E17-CE618C8B92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3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1" r:id="rId2"/>
    <p:sldLayoutId id="2147483666" r:id="rId3"/>
    <p:sldLayoutId id="2147483667" r:id="rId4"/>
    <p:sldLayoutId id="2147483674" r:id="rId5"/>
    <p:sldLayoutId id="2147483650" r:id="rId6"/>
    <p:sldLayoutId id="2147483651" r:id="rId7"/>
    <p:sldLayoutId id="2147483670" r:id="rId8"/>
    <p:sldLayoutId id="2147483652" r:id="rId9"/>
    <p:sldLayoutId id="2147483668" r:id="rId10"/>
    <p:sldLayoutId id="2147483653" r:id="rId11"/>
    <p:sldLayoutId id="2147483669" r:id="rId12"/>
    <p:sldLayoutId id="2147483654" r:id="rId13"/>
    <p:sldLayoutId id="2147483659" r:id="rId14"/>
    <p:sldLayoutId id="2147483658" r:id="rId15"/>
    <p:sldLayoutId id="2147483657" r:id="rId16"/>
    <p:sldLayoutId id="2147483662" r:id="rId17"/>
    <p:sldLayoutId id="2147483660" r:id="rId1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7472" algn="l" defTabSz="457200" rtl="0" eaLnBrk="1" latinLnBrk="0" hangingPunct="1">
        <a:lnSpc>
          <a:spcPts val="2600"/>
        </a:lnSpc>
        <a:spcBef>
          <a:spcPts val="1000"/>
        </a:spcBef>
        <a:buClr>
          <a:schemeClr val="accent3">
            <a:lumMod val="75000"/>
          </a:schemeClr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buClr>
          <a:schemeClr val="accent3">
            <a:lumMod val="75000"/>
          </a:schemeClr>
        </a:buClr>
        <a:buSzPct val="50000"/>
        <a:buFont typeface="Wingdings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671" y="0"/>
            <a:ext cx="10708748" cy="18169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FEMA R9 Grants Management Division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: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</a:br>
            <a:endParaRPr lang="en-US" b="0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4279" y="1339514"/>
            <a:ext cx="4252530" cy="13932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Angelica Saavedra, Director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September 27, 2023</a:t>
            </a:r>
          </a:p>
          <a:p>
            <a:endParaRPr lang="en-US" sz="14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048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DA8B46-1960-48F4-9266-B12FB1CD40A6}"/>
              </a:ext>
            </a:extLst>
          </p:cNvPr>
          <p:cNvSpPr/>
          <p:nvPr/>
        </p:nvSpPr>
        <p:spPr>
          <a:xfrm>
            <a:off x="7918582" y="1550878"/>
            <a:ext cx="3535230" cy="4418873"/>
          </a:xfrm>
          <a:prstGeom prst="rect">
            <a:avLst/>
          </a:prstGeom>
          <a:solidFill>
            <a:srgbClr val="E0EBF6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12D32-BC6E-EB4A-90F9-ED1B7B59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/>
          <a:p>
            <a:fld id="{8FCC257D-A786-9244-9E17-CE618C8B9275}" type="slidenum">
              <a:rPr lang="en-US" smtClean="0"/>
              <a:t>10</a:t>
            </a:fld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A751B45-02E4-4A30-BD92-0A3DE01CA445}"/>
              </a:ext>
            </a:extLst>
          </p:cNvPr>
          <p:cNvSpPr txBox="1">
            <a:spLocks/>
          </p:cNvSpPr>
          <p:nvPr/>
        </p:nvSpPr>
        <p:spPr>
          <a:xfrm>
            <a:off x="8125607" y="5352960"/>
            <a:ext cx="3446682" cy="74334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7472" algn="l" defTabSz="4572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buClr>
                <a:schemeClr val="accent3">
                  <a:lumMod val="75000"/>
                </a:schemeClr>
              </a:buClr>
              <a:buSzPct val="50000"/>
              <a:buFont typeface="Wingdings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Wingdings" charset="2"/>
              <a:buNone/>
            </a:pPr>
            <a:r>
              <a:rPr lang="en-US" sz="1600" dirty="0"/>
              <a:t>Available at: </a:t>
            </a:r>
            <a:r>
              <a:rPr lang="en-US" sz="1600" dirty="0">
                <a:solidFill>
                  <a:schemeClr val="accent5"/>
                </a:solidFill>
              </a:rPr>
              <a:t>www.fema.gov/grants/procurement</a:t>
            </a:r>
          </a:p>
          <a:p>
            <a:pPr marL="0" indent="0" algn="ctr">
              <a:lnSpc>
                <a:spcPct val="100000"/>
              </a:lnSpc>
              <a:buFont typeface="Wingdings" charset="2"/>
              <a:buNone/>
            </a:pPr>
            <a:endParaRPr lang="en-US" sz="1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1C61F7-B270-4825-90A8-010F096FD81B}"/>
              </a:ext>
            </a:extLst>
          </p:cNvPr>
          <p:cNvSpPr txBox="1"/>
          <p:nvPr/>
        </p:nvSpPr>
        <p:spPr>
          <a:xfrm>
            <a:off x="698541" y="1476461"/>
            <a:ext cx="341449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Contract provisions are required for both </a:t>
            </a:r>
            <a:r>
              <a:rPr lang="en-US" sz="2000" b="1" dirty="0"/>
              <a:t>state</a:t>
            </a:r>
            <a:r>
              <a:rPr lang="en-US" sz="2000" dirty="0"/>
              <a:t> and </a:t>
            </a:r>
            <a:r>
              <a:rPr lang="en-US" sz="2000" b="1" dirty="0"/>
              <a:t>non-state entities </a:t>
            </a:r>
            <a:r>
              <a:rPr lang="en-US" sz="2000" dirty="0"/>
              <a:t>to protect the interests of: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entity conducting the procurement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Federal government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68C939-0045-42F6-ADE1-DEBDDC43AEC9}"/>
              </a:ext>
            </a:extLst>
          </p:cNvPr>
          <p:cNvSpPr txBox="1"/>
          <p:nvPr/>
        </p:nvSpPr>
        <p:spPr>
          <a:xfrm>
            <a:off x="4231513" y="1476461"/>
            <a:ext cx="368852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Including, but not limited to: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Termination for cause and convenience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Byrd anti-lobbying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Equal Employment Opportunity (EEO)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Restrictions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Changes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Remedies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Domestic Preferences (new)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Telecommunications (new)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16E2C7-E03B-4A08-97AD-D263EC2E4460}"/>
              </a:ext>
            </a:extLst>
          </p:cNvPr>
          <p:cNvCxnSpPr>
            <a:cxnSpLocks/>
          </p:cNvCxnSpPr>
          <p:nvPr/>
        </p:nvCxnSpPr>
        <p:spPr>
          <a:xfrm>
            <a:off x="5069708" y="5490082"/>
            <a:ext cx="0" cy="438393"/>
          </a:xfrm>
          <a:prstGeom prst="line">
            <a:avLst/>
          </a:prstGeom>
          <a:ln>
            <a:solidFill>
              <a:srgbClr val="005288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562FA32-D447-4F17-99B5-A9ECC9C146EB}"/>
              </a:ext>
            </a:extLst>
          </p:cNvPr>
          <p:cNvCxnSpPr>
            <a:cxnSpLocks/>
          </p:cNvCxnSpPr>
          <p:nvPr/>
        </p:nvCxnSpPr>
        <p:spPr>
          <a:xfrm>
            <a:off x="5069708" y="5928475"/>
            <a:ext cx="2660271" cy="0"/>
          </a:xfrm>
          <a:prstGeom prst="straightConnector1">
            <a:avLst/>
          </a:prstGeom>
          <a:ln>
            <a:solidFill>
              <a:srgbClr val="005288"/>
            </a:solidFill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F5E5667-0EF3-4D3D-86B6-A4421262C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74" y="99844"/>
            <a:ext cx="888932" cy="1095943"/>
          </a:xfrm>
          <a:prstGeom prst="rect">
            <a:avLst/>
          </a:prstGeom>
        </p:spPr>
      </p:pic>
      <p:sp>
        <p:nvSpPr>
          <p:cNvPr id="20" name="Title 3">
            <a:extLst>
              <a:ext uri="{FF2B5EF4-FFF2-40B4-BE49-F238E27FC236}">
                <a16:creationId xmlns:a16="http://schemas.microsoft.com/office/drawing/2014/main" id="{BD48FD1E-ACA4-4107-82FC-96CC7812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406" y="452440"/>
            <a:ext cx="10024409" cy="743347"/>
          </a:xfrm>
        </p:spPr>
        <p:txBody>
          <a:bodyPr>
            <a:normAutofit/>
          </a:bodyPr>
          <a:lstStyle/>
          <a:p>
            <a:r>
              <a:rPr lang="en-US" dirty="0"/>
              <a:t>Not including the required </a:t>
            </a:r>
            <a:r>
              <a:rPr lang="en-US" b="1" dirty="0"/>
              <a:t>contract clauses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D53F91A-EEAB-40D4-ABC0-5B07F0347976}"/>
              </a:ext>
            </a:extLst>
          </p:cNvPr>
          <p:cNvSpPr/>
          <p:nvPr/>
        </p:nvSpPr>
        <p:spPr>
          <a:xfrm>
            <a:off x="710620" y="647147"/>
            <a:ext cx="548640" cy="548640"/>
          </a:xfrm>
          <a:prstGeom prst="ellipse">
            <a:avLst/>
          </a:prstGeom>
          <a:solidFill>
            <a:srgbClr val="005288"/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160830F7-B8A3-4F18-9D3D-0056EEB97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789" y="1805501"/>
            <a:ext cx="2743200" cy="3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D30FE-9960-F841-B34B-6E1863A60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0" y="2803004"/>
            <a:ext cx="8659816" cy="743347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 Grant Administrative Challenges</a:t>
            </a:r>
          </a:p>
        </p:txBody>
      </p:sp>
      <p:pic>
        <p:nvPicPr>
          <p:cNvPr id="7" name="Graphic 6" descr="Climbing outline">
            <a:extLst>
              <a:ext uri="{FF2B5EF4-FFF2-40B4-BE49-F238E27FC236}">
                <a16:creationId xmlns:a16="http://schemas.microsoft.com/office/drawing/2014/main" id="{754CD755-5764-489D-B4FF-12422E82A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24280" y="2325444"/>
            <a:ext cx="1457960" cy="1457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9434491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51FA61-0D34-C846-BD69-D44978983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Subrecipient Management</a:t>
            </a:r>
          </a:p>
          <a:p>
            <a:r>
              <a:rPr lang="en-US" dirty="0"/>
              <a:t>Late Submission of Required Reports</a:t>
            </a:r>
          </a:p>
          <a:p>
            <a:r>
              <a:rPr lang="en-US" dirty="0"/>
              <a:t>Costs Incurred without Adequate Source Documentation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1B0A3A2-D0F9-A54B-B4DC-E00A96295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Grant Administrative Challenges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E9B40F-CB78-DD42-8963-E24419DE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t>12</a:t>
            </a:fld>
            <a:endParaRPr lang="en-US"/>
          </a:p>
        </p:txBody>
      </p:sp>
      <p:pic>
        <p:nvPicPr>
          <p:cNvPr id="4" name="Graphic 3" descr="Hurdle with solid fill">
            <a:extLst>
              <a:ext uri="{FF2B5EF4-FFF2-40B4-BE49-F238E27FC236}">
                <a16:creationId xmlns:a16="http://schemas.microsoft.com/office/drawing/2014/main" id="{B3876EC4-F66B-0087-34DE-ACD9F13A2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6919" y="2455718"/>
            <a:ext cx="1946564" cy="194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58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51FA61-0D34-C846-BD69-D44978983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826" y="1534391"/>
            <a:ext cx="6015902" cy="410641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Subrecipient Risk Assessments</a:t>
            </a:r>
          </a:p>
          <a:p>
            <a:r>
              <a:rPr lang="en-US" dirty="0"/>
              <a:t>Subrecipient Agreements</a:t>
            </a:r>
          </a:p>
          <a:p>
            <a:r>
              <a:rPr lang="en-US" dirty="0"/>
              <a:t>Federal Financial Accountability and Transparency Act (FFATA Submission)</a:t>
            </a:r>
          </a:p>
          <a:p>
            <a:r>
              <a:rPr lang="en-US" dirty="0"/>
              <a:t>Subrecipient Monitoring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1B0A3A2-D0F9-A54B-B4DC-E00A96295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Grant Administrative Challenges – Subrecipient Management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E9B40F-CB78-DD42-8963-E24419DE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t>13</a:t>
            </a:fld>
            <a:endParaRPr lang="en-US"/>
          </a:p>
        </p:txBody>
      </p:sp>
      <p:pic>
        <p:nvPicPr>
          <p:cNvPr id="4" name="Graphic 3" descr="Clipboard Checked with solid fill">
            <a:extLst>
              <a:ext uri="{FF2B5EF4-FFF2-40B4-BE49-F238E27FC236}">
                <a16:creationId xmlns:a16="http://schemas.microsoft.com/office/drawing/2014/main" id="{903D82CE-CFE6-E485-460B-AD4BD5C55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5816" y="1982201"/>
            <a:ext cx="2893597" cy="289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90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51FA61-0D34-C846-BD69-D44978983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Federal Financial Reports (FFRs)</a:t>
            </a:r>
          </a:p>
          <a:p>
            <a:r>
              <a:rPr lang="en-US" dirty="0"/>
              <a:t>Progress Performance Reports (PPRs)</a:t>
            </a:r>
          </a:p>
          <a:p>
            <a:r>
              <a:rPr lang="en-US" dirty="0"/>
              <a:t>A-133 Single Audit </a:t>
            </a:r>
          </a:p>
          <a:p>
            <a:r>
              <a:rPr lang="en-US" dirty="0"/>
              <a:t>Various Program-Specific Reports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1B0A3A2-D0F9-A54B-B4DC-E00A96295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Grant Administrative Challenges – Late Reports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E9B40F-CB78-DD42-8963-E24419DE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t>14</a:t>
            </a:fld>
            <a:endParaRPr lang="en-US"/>
          </a:p>
        </p:txBody>
      </p:sp>
      <p:pic>
        <p:nvPicPr>
          <p:cNvPr id="7" name="Graphic 6" descr="Open folder">
            <a:extLst>
              <a:ext uri="{FF2B5EF4-FFF2-40B4-BE49-F238E27FC236}">
                <a16:creationId xmlns:a16="http://schemas.microsoft.com/office/drawing/2014/main" id="{E8F4E1D3-F0E1-DF9D-809B-F5729D374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9894" y="2938964"/>
            <a:ext cx="2751694" cy="2656712"/>
          </a:xfrm>
          <a:prstGeom prst="rect">
            <a:avLst/>
          </a:prstGeom>
        </p:spPr>
      </p:pic>
      <p:pic>
        <p:nvPicPr>
          <p:cNvPr id="9" name="Graphic 8" descr="Document">
            <a:extLst>
              <a:ext uri="{FF2B5EF4-FFF2-40B4-BE49-F238E27FC236}">
                <a16:creationId xmlns:a16="http://schemas.microsoft.com/office/drawing/2014/main" id="{1BA837CA-90D4-897F-CB1F-05E0FDF2FE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81425" y="1876806"/>
            <a:ext cx="2124316" cy="212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49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51FA61-0D34-C846-BD69-D44978983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1B0A3A2-D0F9-A54B-B4DC-E00A96295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Grant Administrative Challenges – Costs Incurred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E9B40F-CB78-DD42-8963-E24419DE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3A847-5A6C-5AE3-464A-12E0C4BAA65E}"/>
              </a:ext>
            </a:extLst>
          </p:cNvPr>
          <p:cNvSpPr txBox="1"/>
          <p:nvPr/>
        </p:nvSpPr>
        <p:spPr>
          <a:xfrm>
            <a:off x="738184" y="1242828"/>
            <a:ext cx="10715627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C</a:t>
            </a:r>
            <a:r>
              <a:rPr lang="en-US" sz="2000" b="0" i="0" dirty="0">
                <a:effectLst/>
              </a:rPr>
              <a:t>osts are most disallowed from grants because of inadequate source documentation.</a:t>
            </a:r>
          </a:p>
          <a:p>
            <a:r>
              <a:rPr lang="en-US" sz="2000" b="0" i="0" dirty="0">
                <a:effectLst/>
              </a:rPr>
              <a:t> </a:t>
            </a:r>
          </a:p>
          <a:p>
            <a:pPr algn="l" rtl="0" fontAlgn="base"/>
            <a:r>
              <a:rPr lang="en-US" sz="2000" b="1" i="0" dirty="0">
                <a:effectLst/>
              </a:rPr>
              <a:t>Examples of Source Documentation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Cancelled checks/external source (e.g., financial institution)</a:t>
            </a:r>
            <a:r>
              <a:rPr lang="en-US" sz="2000" b="0" i="0" dirty="0">
                <a:effectLst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Time and attendance records</a:t>
            </a:r>
            <a:r>
              <a:rPr lang="en-US" sz="2000" b="0" i="0" dirty="0">
                <a:effectLst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Payroll registers</a:t>
            </a:r>
            <a:r>
              <a:rPr lang="en-US" sz="2000" b="0" i="0" dirty="0">
                <a:effectLst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Subrecipient award documents</a:t>
            </a:r>
            <a:r>
              <a:rPr lang="en-US" sz="2000" b="0" i="0" dirty="0">
                <a:effectLst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Receipts</a:t>
            </a:r>
            <a:r>
              <a:rPr lang="en-US" sz="2000" b="0" i="0" dirty="0">
                <a:effectLst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Invoices and purchase orders</a:t>
            </a:r>
            <a:r>
              <a:rPr lang="en-US" sz="2000" b="0" i="0" dirty="0">
                <a:effectLst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Executed contracts</a:t>
            </a:r>
            <a:r>
              <a:rPr lang="en-US" sz="2000" b="0" i="0" dirty="0">
                <a:effectLst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Travel authorization forms/travel vouchers</a:t>
            </a:r>
            <a:r>
              <a:rPr lang="en-US" sz="2000" b="0" i="0" dirty="0">
                <a:effectLst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Federally approved indirect cost rate agreement</a:t>
            </a:r>
            <a:r>
              <a:rPr lang="en-US" sz="2000" b="0" i="0" dirty="0">
                <a:effectLst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Fringe benefit rate</a:t>
            </a:r>
            <a:r>
              <a:rPr lang="en-US" sz="2000" b="0" i="0" dirty="0">
                <a:effectLst/>
              </a:rPr>
              <a:t>​</a:t>
            </a:r>
          </a:p>
          <a:p>
            <a:endParaRPr lang="en-US" b="0" i="0" dirty="0">
              <a:solidFill>
                <a:srgbClr val="4A4A4A"/>
              </a:solidFill>
              <a:effectLst/>
              <a:latin typeface="Source Sans Pro" panose="020B0503030403020204" pitchFamily="34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87F89A-AC69-F420-AF8D-C141D5DC8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31" t="40215" r="17284" b="25967"/>
          <a:stretch/>
        </p:blipFill>
        <p:spPr>
          <a:xfrm>
            <a:off x="7108446" y="2553531"/>
            <a:ext cx="3888168" cy="29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34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DC29E14-40DC-4B94-921B-559C60F17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474" y="2857103"/>
            <a:ext cx="5337496" cy="743347"/>
          </a:xfrm>
        </p:spPr>
        <p:txBody>
          <a:bodyPr/>
          <a:lstStyle/>
          <a:p>
            <a:r>
              <a:rPr lang="en-US" dirty="0"/>
              <a:t>Future Collaboration</a:t>
            </a:r>
          </a:p>
        </p:txBody>
      </p:sp>
      <p:pic>
        <p:nvPicPr>
          <p:cNvPr id="2" name="Graphic 1" descr="Dance steps with solid fill">
            <a:extLst>
              <a:ext uri="{FF2B5EF4-FFF2-40B4-BE49-F238E27FC236}">
                <a16:creationId xmlns:a16="http://schemas.microsoft.com/office/drawing/2014/main" id="{30C83460-4525-5B18-985E-9B2BAD8D8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9296" y="2623703"/>
            <a:ext cx="1137805" cy="113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45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26B992-CAA6-5F45-9494-F9A93A23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 Management Division Contact Information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ED7D33-1EAB-C246-B865-CB21DDA51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9" y="1524000"/>
            <a:ext cx="10715627" cy="41064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u="sng" dirty="0">
              <a:solidFill>
                <a:srgbClr val="005288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8EA2D-1A8E-BA42-8ADE-8872F433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C52B88-FE0A-5A3C-5493-6AFE85CF2958}"/>
              </a:ext>
            </a:extLst>
          </p:cNvPr>
          <p:cNvSpPr/>
          <p:nvPr/>
        </p:nvSpPr>
        <p:spPr>
          <a:xfrm>
            <a:off x="4122279" y="1602658"/>
            <a:ext cx="39474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a typeface="Verdana" panose="020B0604030504040204" pitchFamily="34" charset="0"/>
                <a:cs typeface="Verdana" panose="020B0604030504040204" pitchFamily="34" charset="0"/>
              </a:rPr>
              <a:t>Angelica Saavedra </a:t>
            </a:r>
          </a:p>
          <a:p>
            <a:pPr algn="ctr"/>
            <a:r>
              <a:rPr lang="en-US" b="1" dirty="0">
                <a:ea typeface="Verdana" panose="020B0604030504040204" pitchFamily="34" charset="0"/>
                <a:cs typeface="Verdana" panose="020B0604030504040204" pitchFamily="34" charset="0"/>
              </a:rPr>
              <a:t>Grants Management Division Director</a:t>
            </a:r>
          </a:p>
          <a:p>
            <a:pPr algn="ctr"/>
            <a:r>
              <a:rPr lang="en-US" sz="2000" b="1" dirty="0">
                <a:solidFill>
                  <a:schemeClr val="accent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Angelica.Saavedra@fema.dhs.gov</a:t>
            </a:r>
          </a:p>
          <a:p>
            <a:pPr algn="ctr"/>
            <a:endParaRPr lang="en-US" sz="16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C85132-613A-7A75-423A-CD6F8B3EAEB3}"/>
              </a:ext>
            </a:extLst>
          </p:cNvPr>
          <p:cNvSpPr/>
          <p:nvPr/>
        </p:nvSpPr>
        <p:spPr>
          <a:xfrm>
            <a:off x="923307" y="3170258"/>
            <a:ext cx="42698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a typeface="Verdana" panose="020B0604030504040204" pitchFamily="34" charset="0"/>
                <a:cs typeface="Verdana" panose="020B0604030504040204" pitchFamily="34" charset="0"/>
              </a:rPr>
              <a:t>Angelica Saavedra</a:t>
            </a:r>
          </a:p>
          <a:p>
            <a:pPr algn="ctr"/>
            <a:r>
              <a:rPr lang="en-US" b="1" dirty="0">
                <a:ea typeface="Verdana" panose="020B0604030504040204" pitchFamily="34" charset="0"/>
                <a:cs typeface="Verdana" panose="020B0604030504040204" pitchFamily="34" charset="0"/>
              </a:rPr>
              <a:t>Grant Programs Branch Chief (Acting)</a:t>
            </a:r>
          </a:p>
          <a:p>
            <a:pPr algn="ctr"/>
            <a:r>
              <a:rPr lang="en-US" b="1" dirty="0">
                <a:solidFill>
                  <a:schemeClr val="accent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Angelica.Saavedra@fema.dhs.gov</a:t>
            </a:r>
          </a:p>
          <a:p>
            <a:pPr algn="ctr"/>
            <a:endParaRPr lang="en-US" sz="16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BB5F84-4222-BB25-D3E7-3AC5DA363AC7}"/>
              </a:ext>
            </a:extLst>
          </p:cNvPr>
          <p:cNvSpPr/>
          <p:nvPr/>
        </p:nvSpPr>
        <p:spPr>
          <a:xfrm>
            <a:off x="7310440" y="3170258"/>
            <a:ext cx="3791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a typeface="Verdana" panose="020B0604030504040204" pitchFamily="34" charset="0"/>
                <a:cs typeface="Verdana" panose="020B0604030504040204" pitchFamily="34" charset="0"/>
              </a:rPr>
              <a:t>Megan Bryant</a:t>
            </a:r>
          </a:p>
          <a:p>
            <a:pPr algn="ctr"/>
            <a:r>
              <a:rPr lang="en-US" b="1" dirty="0">
                <a:ea typeface="Verdana" panose="020B0604030504040204" pitchFamily="34" charset="0"/>
                <a:cs typeface="Verdana" panose="020B0604030504040204" pitchFamily="34" charset="0"/>
              </a:rPr>
              <a:t>Grant Services Branch Chief (Acting)</a:t>
            </a:r>
          </a:p>
          <a:p>
            <a:pPr algn="ctr"/>
            <a:r>
              <a:rPr lang="en-US" b="1" dirty="0">
                <a:solidFill>
                  <a:schemeClr val="accent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Megan.Bryant@fema.dhs.gov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2DE546-323C-41AA-55A5-FFF0AC68E0E1}"/>
              </a:ext>
            </a:extLst>
          </p:cNvPr>
          <p:cNvSpPr/>
          <p:nvPr/>
        </p:nvSpPr>
        <p:spPr>
          <a:xfrm>
            <a:off x="4122279" y="4339809"/>
            <a:ext cx="39474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a typeface="Verdana" panose="020B0604030504040204" pitchFamily="34" charset="0"/>
                <a:cs typeface="Verdana" panose="020B0604030504040204" pitchFamily="34" charset="0"/>
              </a:rPr>
              <a:t>Heather Landeros</a:t>
            </a:r>
          </a:p>
          <a:p>
            <a:pPr algn="ctr"/>
            <a:r>
              <a:rPr lang="en-US" b="1" dirty="0">
                <a:ea typeface="Verdana" panose="020B0604030504040204" pitchFamily="34" charset="0"/>
                <a:cs typeface="Verdana" panose="020B0604030504040204" pitchFamily="34" charset="0"/>
              </a:rPr>
              <a:t>VAYGO Team Lead (Acting)</a:t>
            </a:r>
          </a:p>
          <a:p>
            <a:pPr algn="ctr"/>
            <a:r>
              <a:rPr lang="en-US" sz="2000" b="1" dirty="0">
                <a:solidFill>
                  <a:schemeClr val="accent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Heather.Landeros@fema.dhs.gov</a:t>
            </a:r>
          </a:p>
          <a:p>
            <a:pPr algn="ctr"/>
            <a:endParaRPr lang="en-US" sz="16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16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3AFF3A-504B-C343-8D00-2FFF37AB3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640" y="2404513"/>
            <a:ext cx="8036720" cy="743347"/>
          </a:xfrm>
        </p:spPr>
        <p:txBody>
          <a:bodyPr/>
          <a:lstStyle/>
          <a:p>
            <a:pPr algn="ctr"/>
            <a:r>
              <a:rPr lang="en-US" dirty="0"/>
              <a:t>Thank you.</a:t>
            </a:r>
          </a:p>
        </p:txBody>
      </p:sp>
      <p:pic>
        <p:nvPicPr>
          <p:cNvPr id="5" name="Picture 4" descr="Federal Emergency Management Agency (FEMA) Seal">
            <a:extLst>
              <a:ext uri="{FF2B5EF4-FFF2-40B4-BE49-F238E27FC236}">
                <a16:creationId xmlns:a16="http://schemas.microsoft.com/office/drawing/2014/main" id="{6BB693A3-D63F-4E42-A384-55677088A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00" y="3954254"/>
            <a:ext cx="4584700" cy="163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8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A9D305-766A-7345-8BAB-CC3EA86E1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88B6B-5A56-8B4D-8061-3CE439186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6477" y="2543693"/>
            <a:ext cx="5129793" cy="347327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We will:</a:t>
            </a:r>
            <a:endParaRPr lang="en-US" sz="1200" dirty="0"/>
          </a:p>
          <a:p>
            <a:r>
              <a:rPr lang="en-US" dirty="0"/>
              <a:t>Get to know the Region 9 Grants Management Division</a:t>
            </a:r>
          </a:p>
          <a:p>
            <a:r>
              <a:rPr lang="en-US" dirty="0"/>
              <a:t>Increase your awareness of the most common </a:t>
            </a:r>
            <a:r>
              <a:rPr lang="en-US" b="1" dirty="0"/>
              <a:t>risk areas</a:t>
            </a:r>
          </a:p>
          <a:p>
            <a:r>
              <a:rPr lang="en-US" dirty="0"/>
              <a:t>Learn about available </a:t>
            </a:r>
            <a:r>
              <a:rPr lang="en-US" b="1" dirty="0"/>
              <a:t>tools &amp; resources and how we can work together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D22310-98F4-9248-B315-7AD48F0A9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9" y="1606992"/>
            <a:ext cx="5117441" cy="743347"/>
          </a:xfrm>
        </p:spPr>
        <p:txBody>
          <a:bodyPr/>
          <a:lstStyle/>
          <a:p>
            <a:r>
              <a:rPr lang="en-US" dirty="0"/>
              <a:t>Game Plan to Grant Resilience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F9BB3CE-6DA3-4AD5-841F-0F08B5555843}"/>
              </a:ext>
            </a:extLst>
          </p:cNvPr>
          <p:cNvSpPr txBox="1">
            <a:spLocks/>
          </p:cNvSpPr>
          <p:nvPr/>
        </p:nvSpPr>
        <p:spPr>
          <a:xfrm>
            <a:off x="6866775" y="2854960"/>
            <a:ext cx="4057310" cy="3162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7472" algn="l" defTabSz="457200" rtl="0" eaLnBrk="1" latinLnBrk="0" hangingPunct="1">
              <a:lnSpc>
                <a:spcPts val="24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Wingdings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buClr>
                <a:schemeClr val="accent3">
                  <a:lumMod val="75000"/>
                </a:schemeClr>
              </a:buClr>
              <a:buSzPct val="50000"/>
              <a:buFont typeface="Wingdings" charset="2"/>
              <a:buChar char="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Our organization and services</a:t>
            </a:r>
          </a:p>
          <a:p>
            <a:r>
              <a:rPr lang="en-US" dirty="0">
                <a:solidFill>
                  <a:schemeClr val="bg1"/>
                </a:solidFill>
              </a:rPr>
              <a:t>Common grant administration pitfalls and challenges</a:t>
            </a:r>
          </a:p>
          <a:p>
            <a:r>
              <a:rPr lang="en-US" dirty="0">
                <a:solidFill>
                  <a:schemeClr val="bg1"/>
                </a:solidFill>
              </a:rPr>
              <a:t>Future collaboration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7DDA8B58-4871-4548-AA5B-F458C2DC70E9}"/>
              </a:ext>
            </a:extLst>
          </p:cNvPr>
          <p:cNvSpPr txBox="1">
            <a:spLocks/>
          </p:cNvSpPr>
          <p:nvPr/>
        </p:nvSpPr>
        <p:spPr>
          <a:xfrm>
            <a:off x="6742749" y="1606992"/>
            <a:ext cx="5117441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528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Topics We’ll Discuss: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559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D30FE-9960-F841-B34B-6E1863A60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622" y="2803004"/>
            <a:ext cx="9241194" cy="1102952"/>
          </a:xfrm>
        </p:spPr>
        <p:txBody>
          <a:bodyPr>
            <a:normAutofit fontScale="90000"/>
          </a:bodyPr>
          <a:lstStyle/>
          <a:p>
            <a:r>
              <a:rPr lang="en-US" dirty="0"/>
              <a:t>Who are the Grants Management Division and What we do?</a:t>
            </a:r>
          </a:p>
        </p:txBody>
      </p:sp>
      <p:pic>
        <p:nvPicPr>
          <p:cNvPr id="7" name="Graphic 6" descr="Meeting with solid fill">
            <a:extLst>
              <a:ext uri="{FF2B5EF4-FFF2-40B4-BE49-F238E27FC236}">
                <a16:creationId xmlns:a16="http://schemas.microsoft.com/office/drawing/2014/main" id="{754CD755-5764-489D-B4FF-12422E82A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7258" y="2447996"/>
            <a:ext cx="1457960" cy="1457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51624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B4B8741-A0A4-0A15-346E-7972D36182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60351"/>
              </p:ext>
            </p:extLst>
          </p:nvPr>
        </p:nvGraphicFramePr>
        <p:xfrm>
          <a:off x="803238" y="1431073"/>
          <a:ext cx="10715627" cy="410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8AD30FE-9960-F841-B34B-6E1863A60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Who are the Grants Management Division and what do we do?</a:t>
            </a:r>
          </a:p>
        </p:txBody>
      </p:sp>
    </p:spTree>
    <p:extLst>
      <p:ext uri="{BB962C8B-B14F-4D97-AF65-F5344CB8AC3E}">
        <p14:creationId xmlns:p14="http://schemas.microsoft.com/office/powerpoint/2010/main" val="1630213245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D30FE-9960-F841-B34B-6E1863A60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What are our primary functions?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754E1-2490-4379-B082-A976A9CAA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327" y="1657350"/>
            <a:ext cx="1543050" cy="177165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606769-A8B4-664C-2385-09534CFCE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62171" y="1657350"/>
            <a:ext cx="1438275" cy="175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28B0B4-A230-693E-D706-B61AB0E35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6565" y="1648244"/>
            <a:ext cx="1428750" cy="1743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2D8973-90E8-0D03-E56F-ECA442D05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9614" y="3717961"/>
            <a:ext cx="1514475" cy="1809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253882-4E76-54B4-A6CD-3B66046656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2171" y="3775111"/>
            <a:ext cx="1504950" cy="1819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B8EEE2-016A-3178-ED0A-9E2E6DE292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6565" y="3717961"/>
            <a:ext cx="15335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50122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D30FE-9960-F841-B34B-6E1863A60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0" y="2803004"/>
            <a:ext cx="8659816" cy="743347"/>
          </a:xfrm>
        </p:spPr>
        <p:txBody>
          <a:bodyPr>
            <a:normAutofit/>
          </a:bodyPr>
          <a:lstStyle/>
          <a:p>
            <a:r>
              <a:rPr lang="en-US" dirty="0"/>
              <a:t>Common Procurement Pitfalls</a:t>
            </a: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754CD755-5764-489D-B4FF-12422E82A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4280" y="2325444"/>
            <a:ext cx="1457960" cy="1457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140292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1FEA3B-B511-4915-A6F3-AC26E3739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Procurement Non-Compliance Is Costly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5034F-2EF5-4EE6-B589-03AA3971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6C8C39-8E8D-426F-B3F4-71E76F5C4E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15377" y="3364294"/>
            <a:ext cx="2100882" cy="24870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A5FA721-1242-4AD4-8EBD-5D4FDEA6E11D}"/>
              </a:ext>
            </a:extLst>
          </p:cNvPr>
          <p:cNvSpPr txBox="1"/>
          <p:nvPr/>
        </p:nvSpPr>
        <p:spPr>
          <a:xfrm>
            <a:off x="6703136" y="1502903"/>
            <a:ext cx="5113123" cy="1554272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defTabSz="914400"/>
            <a:r>
              <a:rPr lang="en-US" dirty="0">
                <a:ea typeface="Verdana"/>
                <a:cs typeface="Verdana"/>
              </a:rPr>
              <a:t>Potentially</a:t>
            </a:r>
            <a:r>
              <a:rPr lang="en-US" b="1" dirty="0">
                <a:ea typeface="Verdana"/>
                <a:cs typeface="Verdana"/>
              </a:rPr>
              <a:t> ineligible contract costs </a:t>
            </a:r>
            <a:r>
              <a:rPr lang="en-US" dirty="0">
                <a:ea typeface="Verdana"/>
                <a:cs typeface="Verdana"/>
              </a:rPr>
              <a:t>due to non-compliance with procurement requirements within the </a:t>
            </a:r>
            <a:r>
              <a:rPr lang="en-US" b="1" dirty="0">
                <a:ea typeface="Verdana"/>
                <a:cs typeface="Verdana"/>
              </a:rPr>
              <a:t>Public Assistance Program </a:t>
            </a:r>
            <a:r>
              <a:rPr lang="en-US" dirty="0">
                <a:ea typeface="Verdana"/>
                <a:cs typeface="Verdana"/>
              </a:rPr>
              <a:t>(just one of FEMA’s grant programs)</a:t>
            </a:r>
          </a:p>
          <a:p>
            <a:pPr defTabSz="914400"/>
            <a:endParaRPr lang="en-US" sz="105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/>
            <a:r>
              <a:rPr lang="en-US" sz="1100" dirty="0">
                <a:ea typeface="Verdana" panose="020B0604030504040204" pitchFamily="34" charset="0"/>
                <a:cs typeface="Verdana" panose="020B0604030504040204" pitchFamily="34" charset="0"/>
              </a:rPr>
              <a:t>OIG audit reports issued in FY 2010-2017</a:t>
            </a:r>
            <a:endParaRPr lang="en-US" sz="14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9510D9-26D7-41E1-B031-ECDD1758AE01}"/>
              </a:ext>
            </a:extLst>
          </p:cNvPr>
          <p:cNvSpPr txBox="1"/>
          <p:nvPr/>
        </p:nvSpPr>
        <p:spPr>
          <a:xfrm>
            <a:off x="906773" y="1418770"/>
            <a:ext cx="5767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tx2"/>
                </a:solidFill>
                <a:latin typeface="+mj-lt"/>
              </a:rPr>
              <a:t>$806,000,000 =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292667A-B046-4A7C-A052-93E18EC979C7}"/>
              </a:ext>
            </a:extLst>
          </p:cNvPr>
          <p:cNvGraphicFramePr>
            <a:graphicFrameLocks/>
          </p:cNvGraphicFramePr>
          <p:nvPr/>
        </p:nvGraphicFramePr>
        <p:xfrm>
          <a:off x="738189" y="2434433"/>
          <a:ext cx="6158981" cy="334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418B8DD-1283-4EF1-A6C8-105B30912745}"/>
              </a:ext>
            </a:extLst>
          </p:cNvPr>
          <p:cNvSpPr txBox="1"/>
          <p:nvPr/>
        </p:nvSpPr>
        <p:spPr>
          <a:xfrm>
            <a:off x="6399695" y="3299946"/>
            <a:ext cx="3117570" cy="1687890"/>
          </a:xfrm>
          <a:prstGeom prst="wedgeEllipseCallout">
            <a:avLst>
              <a:gd name="adj1" fmla="val 47942"/>
              <a:gd name="adj2" fmla="val 47555"/>
            </a:avLst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defTabSz="914400"/>
            <a:r>
              <a:rPr lang="en-US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69% of the negative findings resulted in recommendations to take the funds back</a:t>
            </a:r>
            <a:endParaRPr lang="en-US" sz="160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7A9ACA-E957-4AEE-9EF2-524D5B1C82C4}"/>
              </a:ext>
            </a:extLst>
          </p:cNvPr>
          <p:cNvSpPr txBox="1"/>
          <p:nvPr/>
        </p:nvSpPr>
        <p:spPr>
          <a:xfrm>
            <a:off x="3733595" y="5707499"/>
            <a:ext cx="263567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en-US" sz="1100" dirty="0">
                <a:solidFill>
                  <a:schemeClr val="bg1">
                    <a:lumMod val="6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Number of Negative Procurement Audit Findings FY 2010-2017</a:t>
            </a:r>
            <a:endParaRPr lang="en-US" sz="1400" dirty="0">
              <a:solidFill>
                <a:schemeClr val="bg1">
                  <a:lumMod val="6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29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A15B550-AA90-43D9-8356-F2D23749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74" y="99844"/>
            <a:ext cx="888932" cy="109594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D914D2E-EEE5-4C54-AB70-B68D7F81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406" y="452440"/>
            <a:ext cx="10024409" cy="743347"/>
          </a:xfrm>
        </p:spPr>
        <p:txBody>
          <a:bodyPr/>
          <a:lstStyle/>
          <a:p>
            <a:r>
              <a:rPr lang="en-US" dirty="0"/>
              <a:t>Restricting Full and Open Competition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E5C15-1FAC-4FAB-A6D8-B4FD7ECA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68B170-C0E6-4457-A895-2A837DBC8571}"/>
              </a:ext>
            </a:extLst>
          </p:cNvPr>
          <p:cNvSpPr/>
          <p:nvPr/>
        </p:nvSpPr>
        <p:spPr>
          <a:xfrm>
            <a:off x="710620" y="647147"/>
            <a:ext cx="548640" cy="548640"/>
          </a:xfrm>
          <a:prstGeom prst="ellipse">
            <a:avLst/>
          </a:prstGeom>
          <a:solidFill>
            <a:srgbClr val="005288"/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E944FF-AA98-482F-8417-6E556974C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6018" y="1549400"/>
            <a:ext cx="6261636" cy="4401024"/>
          </a:xfrm>
        </p:spPr>
        <p:txBody>
          <a:bodyPr>
            <a:normAutofit/>
          </a:bodyPr>
          <a:lstStyle/>
          <a:p>
            <a:r>
              <a:rPr lang="en-US" dirty="0"/>
              <a:t>All qualified and responsible sources are eligible to compete without restrictions </a:t>
            </a:r>
          </a:p>
          <a:p>
            <a:r>
              <a:rPr lang="en-US" dirty="0"/>
              <a:t>Goal: cast net broadly to reach fair &amp; reasonable price from the most qualified contractor</a:t>
            </a:r>
          </a:p>
          <a:p>
            <a:r>
              <a:rPr lang="en-US" dirty="0"/>
              <a:t>Examples of restricting competition: </a:t>
            </a:r>
          </a:p>
          <a:p>
            <a:pPr lvl="1"/>
            <a:r>
              <a:rPr lang="en-US" sz="1900" dirty="0"/>
              <a:t>Requiring unnecessary experience </a:t>
            </a:r>
          </a:p>
          <a:p>
            <a:pPr lvl="1"/>
            <a:r>
              <a:rPr lang="en-US" sz="1900" dirty="0"/>
              <a:t>Excessive bonding requirements </a:t>
            </a:r>
          </a:p>
          <a:p>
            <a:pPr lvl="1"/>
            <a:r>
              <a:rPr lang="en-US" sz="1900" dirty="0"/>
              <a:t>Using brand names </a:t>
            </a:r>
          </a:p>
          <a:p>
            <a:pPr lvl="1"/>
            <a:r>
              <a:rPr lang="en-US" sz="1900" dirty="0"/>
              <a:t>Non-competitive contract to contractors on retainer</a:t>
            </a:r>
          </a:p>
          <a:p>
            <a:pPr lvl="1"/>
            <a:r>
              <a:rPr lang="en-US" sz="1900" dirty="0"/>
              <a:t>Use of geographic preferences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2543A8-4865-4BEA-B1F8-CA0032C56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654" y="1908766"/>
            <a:ext cx="4888040" cy="3399834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C632B01-C050-9822-30DC-B2907263D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173791"/>
            <a:ext cx="4443413" cy="365125"/>
          </a:xfrm>
        </p:spPr>
        <p:txBody>
          <a:bodyPr/>
          <a:lstStyle/>
          <a:p>
            <a:r>
              <a:rPr lang="en-US" dirty="0"/>
              <a:t>Federal Emergency Management Agency</a:t>
            </a:r>
          </a:p>
        </p:txBody>
      </p:sp>
    </p:spTree>
    <p:extLst>
      <p:ext uri="{BB962C8B-B14F-4D97-AF65-F5344CB8AC3E}">
        <p14:creationId xmlns:p14="http://schemas.microsoft.com/office/powerpoint/2010/main" val="322648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A15B550-AA90-43D9-8356-F2D23749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74" y="99844"/>
            <a:ext cx="888932" cy="109594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E5C15-1FAC-4FAB-A6D8-B4FD7ECA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68B170-C0E6-4457-A895-2A837DBC8571}"/>
              </a:ext>
            </a:extLst>
          </p:cNvPr>
          <p:cNvSpPr/>
          <p:nvPr/>
        </p:nvSpPr>
        <p:spPr>
          <a:xfrm>
            <a:off x="710620" y="647147"/>
            <a:ext cx="548640" cy="548640"/>
          </a:xfrm>
          <a:prstGeom prst="ellipse">
            <a:avLst/>
          </a:prstGeom>
          <a:solidFill>
            <a:srgbClr val="005288"/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31CF415-FBF2-4D00-900F-C5196B5B5AFB}"/>
              </a:ext>
            </a:extLst>
          </p:cNvPr>
          <p:cNvSpPr txBox="1">
            <a:spLocks/>
          </p:cNvSpPr>
          <p:nvPr/>
        </p:nvSpPr>
        <p:spPr>
          <a:xfrm>
            <a:off x="1581806" y="604840"/>
            <a:ext cx="10024409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528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Engaging in Sole-Sourcing without documenting permissible exceptions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9C4739-FA35-4D63-88DE-DC944F80681C}"/>
              </a:ext>
            </a:extLst>
          </p:cNvPr>
          <p:cNvSpPr txBox="1"/>
          <p:nvPr/>
        </p:nvSpPr>
        <p:spPr>
          <a:xfrm>
            <a:off x="1047814" y="1787450"/>
            <a:ext cx="80124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Five Exceptions to Competitive Procurement: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2000" dirty="0"/>
              <a:t>Micro-purchases (new)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2000" dirty="0"/>
              <a:t>The item is available only from a single source​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2000" dirty="0"/>
              <a:t>Exigency or emergency circumstance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2000" dirty="0"/>
              <a:t>Inadequate competition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2000" dirty="0"/>
              <a:t>Awarding agency or pass-through entity approval​</a:t>
            </a:r>
          </a:p>
          <a:p>
            <a:pPr marL="800100" lvl="1" indent="-342900" fontAlgn="base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14" name="Graphic 13" descr="Document">
            <a:extLst>
              <a:ext uri="{FF2B5EF4-FFF2-40B4-BE49-F238E27FC236}">
                <a16:creationId xmlns:a16="http://schemas.microsoft.com/office/drawing/2014/main" id="{F3B87D30-2CAB-4457-9301-AE14E2136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96305" y="3096066"/>
            <a:ext cx="1700309" cy="1700309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B705540-1ADA-232E-25A0-3A94188E6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173791"/>
            <a:ext cx="4443413" cy="365125"/>
          </a:xfrm>
        </p:spPr>
        <p:txBody>
          <a:bodyPr/>
          <a:lstStyle/>
          <a:p>
            <a:r>
              <a:rPr lang="en-US" dirty="0"/>
              <a:t>Federal Emergency Management Agency</a:t>
            </a:r>
          </a:p>
        </p:txBody>
      </p:sp>
      <p:pic>
        <p:nvPicPr>
          <p:cNvPr id="9" name="Graphic 8" descr="Aspiration with solid fill">
            <a:extLst>
              <a:ext uri="{FF2B5EF4-FFF2-40B4-BE49-F238E27FC236}">
                <a16:creationId xmlns:a16="http://schemas.microsoft.com/office/drawing/2014/main" id="{FF8859C5-B4F8-4C96-F0A0-7EDD348C06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34745" y="1939850"/>
            <a:ext cx="1850933" cy="18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950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"/>
</p:tagLst>
</file>

<file path=ppt/theme/theme1.xml><?xml version="1.0" encoding="utf-8"?>
<a:theme xmlns:a="http://schemas.openxmlformats.org/drawingml/2006/main" name="FEMA Theme">
  <a:themeElements>
    <a:clrScheme name="Custom 1">
      <a:dk1>
        <a:srgbClr val="000000"/>
      </a:dk1>
      <a:lt1>
        <a:srgbClr val="FFFFFF"/>
      </a:lt1>
      <a:dk2>
        <a:srgbClr val="005188"/>
      </a:dk2>
      <a:lt2>
        <a:srgbClr val="F3F3F3"/>
      </a:lt2>
      <a:accent1>
        <a:srgbClr val="0078AE"/>
      </a:accent1>
      <a:accent2>
        <a:srgbClr val="595B5D"/>
      </a:accent2>
      <a:accent3>
        <a:srgbClr val="BABBBD"/>
      </a:accent3>
      <a:accent4>
        <a:srgbClr val="5E9732"/>
      </a:accent4>
      <a:accent5>
        <a:srgbClr val="0072CE"/>
      </a:accent5>
      <a:accent6>
        <a:srgbClr val="C31230"/>
      </a:accent6>
      <a:hlink>
        <a:srgbClr val="005188"/>
      </a:hlink>
      <a:folHlink>
        <a:srgbClr val="00518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99BFE7DBCF98459E46685A3627C78A" ma:contentTypeVersion="44" ma:contentTypeDescription="Create a new document." ma:contentTypeScope="" ma:versionID="d05f1017334e2ecb8d12be2759e8bec7">
  <xsd:schema xmlns:xsd="http://www.w3.org/2001/XMLSchema" xmlns:xs="http://www.w3.org/2001/XMLSchema" xmlns:p="http://schemas.microsoft.com/office/2006/metadata/properties" xmlns:ns2="74d4a4fe-0c42-4a5e-a3ad-068c1e152384" xmlns:ns3="e79e415c-9e48-4190-aa41-94d02c6f99a0" targetNamespace="http://schemas.microsoft.com/office/2006/metadata/properties" ma:root="true" ma:fieldsID="c807b230d3637603ac04bd30a752b5f6" ns2:_="" ns3:_="">
    <xsd:import namespace="74d4a4fe-0c42-4a5e-a3ad-068c1e152384"/>
    <xsd:import namespace="e79e415c-9e48-4190-aa41-94d02c6f99a0"/>
    <xsd:element name="properties">
      <xsd:complexType>
        <xsd:sequence>
          <xsd:element name="documentManagement">
            <xsd:complexType>
              <xsd:all>
                <xsd:element ref="ns2:CLIN"/>
                <xsd:element ref="ns2:Document_x0020_Status"/>
                <xsd:element ref="ns2:FEMA_x0020_Topic_x0020_Area" minOccurs="0"/>
                <xsd:element ref="ns2:Hazard_x0020_Type" minOccurs="0"/>
                <xsd:element ref="ns2:Ops_x0020_Area" minOccurs="0"/>
                <xsd:element ref="ns2:OptionPeriod" minOccurs="0"/>
                <xsd:element ref="ns2:Region_x002f_HQ" minOccurs="0"/>
                <xsd:element ref="ns2:Risk_x0020_MAP" minOccurs="0"/>
                <xsd:element ref="ns2:Sub-CLIN"/>
                <xsd:element ref="ns2:TO_x0023_"/>
                <xsd:element ref="ns3:ReadingLevel" minOccurs="0"/>
                <xsd:element ref="ns3:Notes" minOccurs="0"/>
                <xsd:element ref="ns3:_Flow_SignoffStatu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LengthInSeconds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4a4fe-0c42-4a5e-a3ad-068c1e152384" elementFormDefault="qualified">
    <xsd:import namespace="http://schemas.microsoft.com/office/2006/documentManagement/types"/>
    <xsd:import namespace="http://schemas.microsoft.com/office/infopath/2007/PartnerControls"/>
    <xsd:element name="CLIN" ma:index="2" ma:displayName="CLIN" ma:default="CLIN 0001" ma:description="Contract Line Item Number CLIN" ma:format="Dropdown" ma:indexed="true" ma:internalName="CLIN" ma:readOnly="false">
      <xsd:simpleType>
        <xsd:restriction base="dms:Choice">
          <xsd:enumeration value="CLIN 0001"/>
          <xsd:enumeration value="CLIN 0002"/>
          <xsd:enumeration value="CLIN 0003"/>
          <xsd:enumeration value="CLIN 0004"/>
          <xsd:enumeration value="CLIN 0005"/>
          <xsd:enumeration value="CLIN 0006"/>
        </xsd:restriction>
      </xsd:simpleType>
    </xsd:element>
    <xsd:element name="Document_x0020_Status" ma:index="3" ma:displayName="Document Status" ma:default="Draft" ma:format="Dropdown" ma:internalName="Document_x0020_Status">
      <xsd:simpleType>
        <xsd:restriction base="dms:Choice">
          <xsd:enumeration value="Not Started"/>
          <xsd:enumeration value="Active"/>
          <xsd:enumeration value="Draft"/>
          <xsd:enumeration value="Reviewed"/>
          <xsd:enumeration value="Scheduled"/>
          <xsd:enumeration value="Published"/>
          <xsd:enumeration value="Final"/>
          <xsd:enumeration value="EA in Review"/>
          <xsd:enumeration value="EA Approved"/>
          <xsd:enumeration value="Final Deliverable"/>
          <xsd:enumeration value="Final Contract Deliverable"/>
          <xsd:enumeration value="Expired"/>
        </xsd:restriction>
      </xsd:simpleType>
    </xsd:element>
    <xsd:element name="FEMA_x0020_Topic_x0020_Area" ma:index="4" nillable="true" ma:displayName="FEMA Topic Area" ma:format="Dropdown" ma:internalName="FEMA_x0020_Topic_x0020_Area" ma:readOnly="false">
      <xsd:simpleType>
        <xsd:restriction base="dms:Choice">
          <xsd:enumeration value="Building Science"/>
          <xsd:enumeration value="Coastal"/>
          <xsd:enumeration value="COP"/>
          <xsd:enumeration value="CTP"/>
          <xsd:enumeration value="Dams"/>
          <xsd:enumeration value="Floodplain Mgt"/>
          <xsd:enumeration value="General"/>
          <xsd:enumeration value="Grants"/>
          <xsd:enumeration value="Incentives"/>
          <xsd:enumeration value="Insurance"/>
          <xsd:enumeration value="Levee"/>
          <xsd:enumeration value="Mapping"/>
          <xsd:enumeration value="Mitigation Planning"/>
          <xsd:enumeration value="Partnerships"/>
          <xsd:enumeration value="Program Planning"/>
          <xsd:enumeration value="Risk Comms"/>
          <xsd:enumeration value="Riverine"/>
          <xsd:enumeration value="Stormwater"/>
        </xsd:restriction>
      </xsd:simpleType>
    </xsd:element>
    <xsd:element name="Hazard_x0020_Type" ma:index="5" nillable="true" ma:displayName="Hazard Type" ma:format="Dropdown" ma:internalName="Hazard_x0020_Type" ma:readOnly="false">
      <xsd:simpleType>
        <xsd:restriction base="dms:Choice">
          <xsd:enumeration value="Drought"/>
          <xsd:enumeration value="Earthquake"/>
          <xsd:enumeration value="Erosion"/>
          <xsd:enumeration value="Flood"/>
          <xsd:enumeration value="Hurricane"/>
          <xsd:enumeration value="Tornado"/>
          <xsd:enumeration value="Wildfire"/>
          <xsd:enumeration value="All-Hazard"/>
        </xsd:restriction>
      </xsd:simpleType>
    </xsd:element>
    <xsd:element name="Ops_x0020_Area" ma:index="6" nillable="true" ma:displayName="Ops Topic" ma:description="This is where you select to core CERC area(s) of impact." ma:internalName="Ops_x0020_Area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ub East"/>
                    <xsd:enumeration value="Hub Central"/>
                    <xsd:enumeration value="Hub West"/>
                    <xsd:enumeration value="Norming Pillar"/>
                    <xsd:enumeration value="Transforming Pillar"/>
                    <xsd:enumeration value="Innovating Pillar"/>
                    <xsd:enumeration value="Motivating Pillar"/>
                    <xsd:enumeration value="Contract Management"/>
                    <xsd:enumeration value="Portfolio Management"/>
                    <xsd:enumeration value="Creative"/>
                    <xsd:enumeration value="Resource Center"/>
                    <xsd:enumeration value="Key Behavior Science"/>
                    <xsd:enumeration value="Key Economics"/>
                  </xsd:restriction>
                </xsd:simpleType>
              </xsd:element>
            </xsd:sequence>
          </xsd:extension>
        </xsd:complexContent>
      </xsd:complexType>
    </xsd:element>
    <xsd:element name="OptionPeriod" ma:index="7" nillable="true" ma:displayName="OptionPeriod" ma:default="OP00" ma:format="Dropdown" ma:internalName="OptionPeriod" ma:readOnly="false">
      <xsd:simpleType>
        <xsd:restriction base="dms:Choice">
          <xsd:enumeration value="OP00"/>
          <xsd:enumeration value="OP01"/>
        </xsd:restriction>
      </xsd:simpleType>
    </xsd:element>
    <xsd:element name="Region_x002f_HQ" ma:index="8" nillable="true" ma:displayName="Region" ma:format="Dropdown" ma:internalName="Region_x002F_HQ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Region 1"/>
                    <xsd:enumeration value="Region 2"/>
                    <xsd:enumeration value="Region 3"/>
                    <xsd:enumeration value="Region 4"/>
                    <xsd:enumeration value="Region 5"/>
                    <xsd:enumeration value="Region 6"/>
                    <xsd:enumeration value="Region 7"/>
                    <xsd:enumeration value="Region 8"/>
                    <xsd:enumeration value="Region 9"/>
                    <xsd:enumeration value="Region 10"/>
                  </xsd:restriction>
                </xsd:simpleType>
              </xsd:element>
            </xsd:sequence>
          </xsd:extension>
        </xsd:complexContent>
      </xsd:complexType>
    </xsd:element>
    <xsd:element name="Risk_x0020_MAP" ma:index="9" nillable="true" ma:displayName="Risk MAP" ma:format="Dropdown" ma:internalName="Risk_x0020_MAP" ma:readOnly="false">
      <xsd:simpleType>
        <xsd:restriction base="dms:Choice">
          <xsd:enumeration value="Prediscovery"/>
          <xsd:enumeration value="Discovery"/>
          <xsd:enumeration value="FRR"/>
          <xsd:enumeration value="CCO"/>
          <xsd:enumeration value="Open House"/>
          <xsd:enumeration value="Preliminary"/>
          <xsd:enumeration value="Post"/>
          <xsd:enumeration value="Resilience"/>
        </xsd:restriction>
      </xsd:simpleType>
    </xsd:element>
    <xsd:element name="Sub-CLIN" ma:index="10" ma:displayName="Sub-CLIN" ma:default="1.1 CERC Strategies" ma:description="Breakdown of CLIN into sub-CLINs" ma:format="Dropdown" ma:indexed="true" ma:internalName="Sub_x002d_CLIN" ma:readOnly="false">
      <xsd:simpleType>
        <xsd:restriction base="dms:Choice">
          <xsd:enumeration value="1.1 CERC Strategies"/>
          <xsd:enumeration value="1.2 Regional Support"/>
          <xsd:enumeration value="1.3 Partnerships"/>
          <xsd:enumeration value="2.1 National Mitigation Planning"/>
          <xsd:enumeration value="3.1 Program Management"/>
          <xsd:enumeration value="3.2 Controlled Correspondence"/>
          <xsd:enumeration value="4.1 Contract Transition-In"/>
          <xsd:enumeration value="5.1 FMA - HMA - Program Management"/>
          <xsd:enumeration value="5.2 FMA - HMA - Program Outreach and Communications"/>
          <xsd:enumeration value="6.1 BRIC - HMA - Program Management"/>
          <xsd:enumeration value="6.2 BRIC - HMA - Program Outreach and Communications"/>
        </xsd:restriction>
      </xsd:simpleType>
    </xsd:element>
    <xsd:element name="TO_x0023_" ma:index="11" ma:displayName="TO#" ma:default="TO0001" ma:format="Dropdown" ma:internalName="TO_x0023_">
      <xsd:simpleType>
        <xsd:restriction base="dms:Choice">
          <xsd:enumeration value="TO0001"/>
          <xsd:enumeration value="TO0002"/>
          <xsd:enumeration value="TO0003"/>
          <xsd:enumeration value="TO0004"/>
          <xsd:enumeration value="TO0005"/>
        </xsd:restriction>
      </xsd:simpleType>
    </xsd:element>
    <xsd:element name="TaxCatchAll" ma:index="22" nillable="true" ma:displayName="Taxonomy Catch All Column" ma:hidden="true" ma:list="{ae80bf81-6c2e-4d48-828a-9958f3c930a9}" ma:internalName="TaxCatchAll" ma:readOnly="false" ma:showField="CatchAllData" ma:web="74d4a4fe-0c42-4a5e-a3ad-068c1e1523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7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e415c-9e48-4190-aa41-94d02c6f99a0" elementFormDefault="qualified">
    <xsd:import namespace="http://schemas.microsoft.com/office/2006/documentManagement/types"/>
    <xsd:import namespace="http://schemas.microsoft.com/office/infopath/2007/PartnerControls"/>
    <xsd:element name="ReadingLevel" ma:index="13" nillable="true" ma:displayName="Reading Level" ma:decimals="1" ma:description="Flesch-Kincaid Grade Level" ma:format="Dropdown" ma:internalName="ReadingLevel" ma:readOnly="false" ma:percentage="FALSE">
      <xsd:simpleType>
        <xsd:restriction base="dms:Number"/>
      </xsd:simpleType>
    </xsd:element>
    <xsd:element name="Notes" ma:index="14" nillable="true" ma:displayName="Notes" ma:format="Dropdown" ma:internalName="Notes" ma:readOnly="false">
      <xsd:simpleType>
        <xsd:restriction base="dms:Note">
          <xsd:maxLength value="255"/>
        </xsd:restriction>
      </xsd:simpleType>
    </xsd:element>
    <xsd:element name="_Flow_SignoffStatus" ma:index="15" nillable="true" ma:displayName="Sign-off status" ma:internalName="Sign_x002d_off_x0020_status" ma:readOnly="false">
      <xsd:simpleType>
        <xsd:restriction base="dms:Text"/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c331c6f-9f67-492c-b097-0046b48c9d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31" nillable="true" ma:displayName="Location" ma:hidden="true" ma:indexed="true" ma:internalName="MediaServiceLocation" ma:readOnly="true">
      <xsd:simpleType>
        <xsd:restriction base="dms:Text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9e415c-9e48-4190-aa41-94d02c6f99a0">
      <Terms xmlns="http://schemas.microsoft.com/office/infopath/2007/PartnerControls"/>
    </lcf76f155ced4ddcb4097134ff3c332f>
    <TaxCatchAll xmlns="74d4a4fe-0c42-4a5e-a3ad-068c1e152384" xsi:nil="true"/>
    <SharedWithUsers xmlns="74d4a4fe-0c42-4a5e-a3ad-068c1e152384">
      <UserInfo>
        <DisplayName>Rutherford, Kelly</DisplayName>
        <AccountId>1053</AccountId>
        <AccountType/>
      </UserInfo>
      <UserInfo>
        <DisplayName>Kanchanakuntla, Ashika</DisplayName>
        <AccountId>25802</AccountId>
        <AccountType/>
      </UserInfo>
    </SharedWithUsers>
    <Hazard_x0020_Type xmlns="74d4a4fe-0c42-4a5e-a3ad-068c1e152384" xsi:nil="true"/>
    <Risk_x0020_MAP xmlns="74d4a4fe-0c42-4a5e-a3ad-068c1e152384" xsi:nil="true"/>
    <TO_x0023_ xmlns="74d4a4fe-0c42-4a5e-a3ad-068c1e152384">TO0001</TO_x0023_>
    <Document_x0020_Status xmlns="74d4a4fe-0c42-4a5e-a3ad-068c1e152384">Draft</Document_x0020_Status>
    <Region_x002f_HQ xmlns="74d4a4fe-0c42-4a5e-a3ad-068c1e152384" xsi:nil="true"/>
    <Sub-CLIN xmlns="74d4a4fe-0c42-4a5e-a3ad-068c1e152384">1.1 CERC Strategies</Sub-CLIN>
    <ReadingLevel xmlns="e79e415c-9e48-4190-aa41-94d02c6f99a0" xsi:nil="true"/>
    <CLIN xmlns="74d4a4fe-0c42-4a5e-a3ad-068c1e152384">CLIN 0001</CLIN>
    <FEMA_x0020_Topic_x0020_Area xmlns="74d4a4fe-0c42-4a5e-a3ad-068c1e152384" xsi:nil="true"/>
    <OptionPeriod xmlns="74d4a4fe-0c42-4a5e-a3ad-068c1e152384">OP00</OptionPeriod>
    <Ops_x0020_Area xmlns="74d4a4fe-0c42-4a5e-a3ad-068c1e152384">
      <Value xmlns="74d4a4fe-0c42-4a5e-a3ad-068c1e152384">Hub West</Value>
    </Ops_x0020_Area>
    <Notes xmlns="e79e415c-9e48-4190-aa41-94d02c6f99a0" xsi:nil="true"/>
    <_Flow_SignoffStatus xmlns="e79e415c-9e48-4190-aa41-94d02c6f99a0" xsi:nil="true"/>
  </documentManagement>
</p:properties>
</file>

<file path=customXml/itemProps1.xml><?xml version="1.0" encoding="utf-8"?>
<ds:datastoreItem xmlns:ds="http://schemas.openxmlformats.org/officeDocument/2006/customXml" ds:itemID="{5A60FAC3-5C4D-4FED-BB29-5BF5C99D4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4a4fe-0c42-4a5e-a3ad-068c1e152384"/>
    <ds:schemaRef ds:uri="e79e415c-9e48-4190-aa41-94d02c6f99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976EDC-3E53-4B2A-8042-2CE68B9B81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B5BB03-DD21-4258-90BA-4BA883F2CE48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e79e415c-9e48-4190-aa41-94d02c6f99a0"/>
    <ds:schemaRef ds:uri="74d4a4fe-0c42-4a5e-a3ad-068c1e15238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</TotalTime>
  <Words>604</Words>
  <Application>Microsoft Office PowerPoint</Application>
  <PresentationFormat>Widescreen</PresentationFormat>
  <Paragraphs>139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Source Sans Pro</vt:lpstr>
      <vt:lpstr>Wingdings</vt:lpstr>
      <vt:lpstr>FEMA Theme</vt:lpstr>
      <vt:lpstr>FEMA R9 Grants Management Division: </vt:lpstr>
      <vt:lpstr>Game Plan to Grant Resilience</vt:lpstr>
      <vt:lpstr>Who are the Grants Management Division and What we do?</vt:lpstr>
      <vt:lpstr>Who are the Grants Management Division and what do we do?</vt:lpstr>
      <vt:lpstr>What are our primary functions?</vt:lpstr>
      <vt:lpstr>Common Procurement Pitfalls</vt:lpstr>
      <vt:lpstr>Procurement Non-Compliance Is Costly</vt:lpstr>
      <vt:lpstr>Restricting Full and Open Competition </vt:lpstr>
      <vt:lpstr>PowerPoint Presentation</vt:lpstr>
      <vt:lpstr>Not including the required contract clauses</vt:lpstr>
      <vt:lpstr>General Grant Administrative Challenges</vt:lpstr>
      <vt:lpstr>General Grant Administrative Challenges</vt:lpstr>
      <vt:lpstr>General Grant Administrative Challenges – Subrecipient Management</vt:lpstr>
      <vt:lpstr>General Grant Administrative Challenges – Late Reports</vt:lpstr>
      <vt:lpstr>General Grant Administrative Challenges – Costs Incurred </vt:lpstr>
      <vt:lpstr>Future Collaboration</vt:lpstr>
      <vt:lpstr>Grants Management Division Contact Information</vt:lpstr>
      <vt:lpstr>Thank you.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 PowerPoint Template</dc:title>
  <dc:subject/>
  <dc:creator>FEMA External Affairs</dc:creator>
  <cp:keywords/>
  <dc:description/>
  <cp:lastModifiedBy>Saavedra, Angelica</cp:lastModifiedBy>
  <cp:revision>18</cp:revision>
  <cp:lastPrinted>2023-08-22T19:51:07Z</cp:lastPrinted>
  <dcterms:created xsi:type="dcterms:W3CDTF">2012-11-19T20:41:22Z</dcterms:created>
  <dcterms:modified xsi:type="dcterms:W3CDTF">2023-09-25T15:10:55Z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0x0101009F99BFE7DBCF98459E46685A3627C78A</vt:lpwstr>
  </property>
  <property fmtid="{D5CDD505-2E9C-101B-9397-08002B2CF9AE}" pid="3" name="MediaServiceImageTags">
    <vt:lpwstr/>
  </property>
</Properties>
</file>